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0" r:id="rId3"/>
    <p:sldId id="261" r:id="rId4"/>
    <p:sldId id="262" r:id="rId5"/>
    <p:sldId id="267" r:id="rId6"/>
    <p:sldId id="279" r:id="rId7"/>
    <p:sldId id="272" r:id="rId8"/>
    <p:sldId id="273" r:id="rId9"/>
    <p:sldId id="280" r:id="rId10"/>
    <p:sldId id="276" r:id="rId11"/>
    <p:sldId id="281" r:id="rId12"/>
    <p:sldId id="278" r:id="rId1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B4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135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/>
          <a:lstStyle/>
          <a:p>
            <a:fld id="{FF29BA16-61BF-42F0-BE69-27D4381F4F33}" type="datetimeFigureOut">
              <a:rPr lang="it-IT" smtClean="0"/>
              <a:pPr/>
              <a:t>06/11/2013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E62A7-1CDC-41F9-935E-F5D42879E787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/>
          <a:lstStyle/>
          <a:p>
            <a:fld id="{FF29BA16-61BF-42F0-BE69-27D4381F4F33}" type="datetimeFigureOut">
              <a:rPr lang="it-IT" smtClean="0"/>
              <a:pPr/>
              <a:t>06/11/2013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E62A7-1CDC-41F9-935E-F5D42879E787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" name="Date Placeholder 1"/>
          <p:cNvSpPr txBox="1">
            <a:spLocks/>
          </p:cNvSpPr>
          <p:nvPr userDrawn="1"/>
        </p:nvSpPr>
        <p:spPr>
          <a:xfrm>
            <a:off x="0" y="6665427"/>
            <a:ext cx="2133600" cy="192573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000" b="1" i="1" kern="1200">
                <a:solidFill>
                  <a:srgbClr val="002B4C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mtClean="0"/>
              <a:t>Fondazione Censis</a:t>
            </a:r>
            <a:endParaRPr lang="it-IT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/>
          <a:lstStyle/>
          <a:p>
            <a:fld id="{FF29BA16-61BF-42F0-BE69-27D4381F4F33}" type="datetimeFigureOut">
              <a:rPr lang="it-IT" smtClean="0"/>
              <a:pPr/>
              <a:t>06/11/2013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E62A7-1CDC-41F9-935E-F5D42879E787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" name="Date Placeholder 1"/>
          <p:cNvSpPr txBox="1">
            <a:spLocks/>
          </p:cNvSpPr>
          <p:nvPr userDrawn="1"/>
        </p:nvSpPr>
        <p:spPr>
          <a:xfrm>
            <a:off x="0" y="6665427"/>
            <a:ext cx="2133600" cy="192573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000" b="1" i="1" kern="1200">
                <a:solidFill>
                  <a:srgbClr val="002B4C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mtClean="0"/>
              <a:t>Fondazione Censis</a:t>
            </a:r>
            <a:endParaRPr lang="it-I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/>
          <a:lstStyle/>
          <a:p>
            <a:fld id="{FF29BA16-61BF-42F0-BE69-27D4381F4F33}" type="datetimeFigureOut">
              <a:rPr lang="it-IT" smtClean="0"/>
              <a:pPr/>
              <a:t>06/11/2013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E62A7-1CDC-41F9-935E-F5D42879E787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" name="Date Placeholder 1"/>
          <p:cNvSpPr txBox="1">
            <a:spLocks/>
          </p:cNvSpPr>
          <p:nvPr userDrawn="1"/>
        </p:nvSpPr>
        <p:spPr>
          <a:xfrm>
            <a:off x="0" y="6665427"/>
            <a:ext cx="2133600" cy="192573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000" b="1" i="1" kern="1200">
                <a:solidFill>
                  <a:srgbClr val="002B4C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mtClean="0"/>
              <a:t>Fondazione Censis</a:t>
            </a:r>
            <a:endParaRPr lang="it-I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/>
          <a:lstStyle/>
          <a:p>
            <a:fld id="{FF29BA16-61BF-42F0-BE69-27D4381F4F33}" type="datetimeFigureOut">
              <a:rPr lang="it-IT" smtClean="0"/>
              <a:pPr/>
              <a:t>06/11/2013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E62A7-1CDC-41F9-935E-F5D42879E787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/>
          <a:lstStyle/>
          <a:p>
            <a:fld id="{FF29BA16-61BF-42F0-BE69-27D4381F4F33}" type="datetimeFigureOut">
              <a:rPr lang="it-IT" smtClean="0"/>
              <a:pPr/>
              <a:t>06/11/2013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E62A7-1CDC-41F9-935E-F5D42879E787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Date Placeholder 1"/>
          <p:cNvSpPr txBox="1">
            <a:spLocks/>
          </p:cNvSpPr>
          <p:nvPr userDrawn="1"/>
        </p:nvSpPr>
        <p:spPr>
          <a:xfrm>
            <a:off x="0" y="6665427"/>
            <a:ext cx="2133600" cy="192573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000" b="1" i="1" kern="1200">
                <a:solidFill>
                  <a:srgbClr val="002B4C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mtClean="0"/>
              <a:t>Fondazione Censis</a:t>
            </a:r>
            <a:endParaRPr lang="it-I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/>
          <a:lstStyle/>
          <a:p>
            <a:fld id="{FF29BA16-61BF-42F0-BE69-27D4381F4F33}" type="datetimeFigureOut">
              <a:rPr lang="it-IT" smtClean="0"/>
              <a:pPr/>
              <a:t>06/11/2013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E62A7-1CDC-41F9-935E-F5D42879E787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1"/>
          <p:cNvSpPr txBox="1">
            <a:spLocks/>
          </p:cNvSpPr>
          <p:nvPr userDrawn="1"/>
        </p:nvSpPr>
        <p:spPr>
          <a:xfrm>
            <a:off x="0" y="6665427"/>
            <a:ext cx="2133600" cy="192573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000" b="1" i="1" kern="1200">
                <a:solidFill>
                  <a:srgbClr val="002B4C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mtClean="0"/>
              <a:t>Fondazione Censis</a:t>
            </a:r>
            <a:endParaRPr lang="it-IT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/>
          <a:lstStyle/>
          <a:p>
            <a:fld id="{FF29BA16-61BF-42F0-BE69-27D4381F4F33}" type="datetimeFigureOut">
              <a:rPr lang="it-IT" smtClean="0"/>
              <a:pPr/>
              <a:t>06/11/2013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E62A7-1CDC-41F9-935E-F5D42879E787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6" name="Date Placeholder 1"/>
          <p:cNvSpPr txBox="1">
            <a:spLocks/>
          </p:cNvSpPr>
          <p:nvPr userDrawn="1"/>
        </p:nvSpPr>
        <p:spPr>
          <a:xfrm>
            <a:off x="0" y="6665427"/>
            <a:ext cx="2133600" cy="192573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000" b="1" i="1" kern="1200">
                <a:solidFill>
                  <a:srgbClr val="002B4C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mtClean="0"/>
              <a:t>Fondazione Censis</a:t>
            </a:r>
            <a:endParaRPr lang="it-I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665427"/>
            <a:ext cx="2133600" cy="192573"/>
          </a:xfrm>
          <a:prstGeom prst="rect">
            <a:avLst/>
          </a:prstGeom>
        </p:spPr>
        <p:txBody>
          <a:bodyPr/>
          <a:lstStyle>
            <a:lvl1pPr>
              <a:defRPr sz="1000" b="1" i="1">
                <a:solidFill>
                  <a:srgbClr val="002B4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it-IT" dirty="0" smtClean="0"/>
              <a:t>Fondazione </a:t>
            </a:r>
            <a:r>
              <a:rPr lang="it-IT" dirty="0" err="1" smtClean="0"/>
              <a:t>Censis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E62A7-1CDC-41F9-935E-F5D42879E78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/>
          <a:lstStyle/>
          <a:p>
            <a:fld id="{FF29BA16-61BF-42F0-BE69-27D4381F4F33}" type="datetimeFigureOut">
              <a:rPr lang="it-IT" smtClean="0"/>
              <a:pPr/>
              <a:t>06/11/2013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E62A7-1CDC-41F9-935E-F5D42879E787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1"/>
          <p:cNvSpPr txBox="1">
            <a:spLocks/>
          </p:cNvSpPr>
          <p:nvPr userDrawn="1"/>
        </p:nvSpPr>
        <p:spPr>
          <a:xfrm>
            <a:off x="0" y="6665427"/>
            <a:ext cx="2133600" cy="192573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000" b="1" i="1" kern="1200">
                <a:solidFill>
                  <a:srgbClr val="002B4C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mtClean="0"/>
              <a:t>Fondazione Censis</a:t>
            </a:r>
            <a:endParaRPr lang="it-IT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/>
          <a:lstStyle/>
          <a:p>
            <a:fld id="{FF29BA16-61BF-42F0-BE69-27D4381F4F33}" type="datetimeFigureOut">
              <a:rPr lang="it-IT" smtClean="0"/>
              <a:pPr/>
              <a:t>06/11/2013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E62A7-1CDC-41F9-935E-F5D42879E787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Date Placeholder 1"/>
          <p:cNvSpPr txBox="1">
            <a:spLocks/>
          </p:cNvSpPr>
          <p:nvPr userDrawn="1"/>
        </p:nvSpPr>
        <p:spPr>
          <a:xfrm>
            <a:off x="0" y="6665427"/>
            <a:ext cx="2133600" cy="192573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000" b="1" i="1" kern="1200">
                <a:solidFill>
                  <a:srgbClr val="002B4C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mtClean="0"/>
              <a:t>Fondazione Censis</a:t>
            </a:r>
            <a:endParaRPr lang="it-IT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FE1E62A7-1CDC-41F9-935E-F5D42879E787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6665427"/>
            <a:ext cx="2133600" cy="192573"/>
          </a:xfrm>
          <a:prstGeom prst="rect">
            <a:avLst/>
          </a:prstGeom>
        </p:spPr>
        <p:txBody>
          <a:bodyPr/>
          <a:lstStyle>
            <a:lvl1pPr>
              <a:defRPr sz="1000" b="1" i="1">
                <a:solidFill>
                  <a:srgbClr val="002B4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it-IT" dirty="0" smtClean="0"/>
              <a:t>Fondazione </a:t>
            </a:r>
            <a:r>
              <a:rPr lang="it-IT" dirty="0" err="1" smtClean="0"/>
              <a:t>Censis</a:t>
            </a:r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9"/>
          <p:cNvSpPr>
            <a:spLocks noChangeArrowheads="1"/>
          </p:cNvSpPr>
          <p:nvPr/>
        </p:nvSpPr>
        <p:spPr bwMode="auto">
          <a:xfrm>
            <a:off x="0" y="0"/>
            <a:ext cx="9144000" cy="1044575"/>
          </a:xfrm>
          <a:prstGeom prst="rect">
            <a:avLst/>
          </a:pr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912813" fontAlgn="base">
              <a:spcBef>
                <a:spcPct val="0"/>
              </a:spcBef>
              <a:spcAft>
                <a:spcPct val="0"/>
              </a:spcAft>
            </a:pPr>
            <a:r>
              <a:rPr lang="it-IT" sz="2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Un governo di «area vasta» nelle aree di </a:t>
            </a:r>
          </a:p>
          <a:p>
            <a:pPr algn="ctr" defTabSz="912813" fontAlgn="base">
              <a:spcBef>
                <a:spcPct val="0"/>
              </a:spcBef>
              <a:spcAft>
                <a:spcPct val="0"/>
              </a:spcAft>
            </a:pPr>
            <a:r>
              <a:rPr lang="it-IT" sz="2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addensamento </a:t>
            </a:r>
            <a:r>
              <a:rPr lang="it-IT" sz="2800" b="1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soggettuale</a:t>
            </a:r>
            <a:endParaRPr lang="it-IT" sz="28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467544" y="1502688"/>
            <a:ext cx="8064896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latin typeface="Arial" pitchFamily="34" charset="0"/>
                <a:cs typeface="Arial" pitchFamily="34" charset="0"/>
              </a:rPr>
              <a:t>Non è solo nelle future «città metropolitane» (il cui perimetro coinciderà con quello delle attuali province) che si registra un forte addensamento di soggetti e di relazioni.</a:t>
            </a:r>
          </a:p>
          <a:p>
            <a:endParaRPr lang="it-IT" sz="2400" b="1" dirty="0">
              <a:latin typeface="Arial" pitchFamily="34" charset="0"/>
              <a:cs typeface="Arial" pitchFamily="34" charset="0"/>
            </a:endParaRPr>
          </a:p>
          <a:p>
            <a:r>
              <a:rPr lang="it-IT" sz="2400" b="1" dirty="0" smtClean="0">
                <a:latin typeface="Arial" pitchFamily="34" charset="0"/>
                <a:cs typeface="Arial" pitchFamily="34" charset="0"/>
              </a:rPr>
              <a:t>Per comprenderlo basta osservare:</a:t>
            </a:r>
          </a:p>
          <a:p>
            <a:endParaRPr lang="it-IT" sz="2400" b="1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Tx/>
              <a:buChar char="-"/>
            </a:pPr>
            <a:r>
              <a:rPr lang="it-IT" sz="2400" b="1" dirty="0" smtClean="0">
                <a:latin typeface="Arial" pitchFamily="34" charset="0"/>
                <a:cs typeface="Arial" pitchFamily="34" charset="0"/>
              </a:rPr>
              <a:t>le province a più elevata consistenza demografica</a:t>
            </a:r>
          </a:p>
          <a:p>
            <a:pPr marL="285750" indent="-285750">
              <a:buFontTx/>
              <a:buChar char="-"/>
            </a:pPr>
            <a:r>
              <a:rPr lang="it-IT" sz="2400" b="1" dirty="0" smtClean="0">
                <a:latin typeface="Arial" pitchFamily="34" charset="0"/>
                <a:cs typeface="Arial" pitchFamily="34" charset="0"/>
              </a:rPr>
              <a:t>le province a più elevata densità demografica</a:t>
            </a:r>
          </a:p>
          <a:p>
            <a:pPr marL="285750" indent="-285750">
              <a:buFontTx/>
              <a:buChar char="-"/>
            </a:pPr>
            <a:r>
              <a:rPr lang="it-IT" sz="2400" b="1" dirty="0" smtClean="0">
                <a:latin typeface="Arial" pitchFamily="34" charset="0"/>
                <a:cs typeface="Arial" pitchFamily="34" charset="0"/>
              </a:rPr>
              <a:t>le province a più elevata consistenza demografica nei poli e nelle cinture urbane</a:t>
            </a:r>
          </a:p>
          <a:p>
            <a:endParaRPr lang="it-IT" dirty="0" smtClean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665427"/>
            <a:ext cx="2133600" cy="192573"/>
          </a:xfrm>
          <a:prstGeom prst="rect">
            <a:avLst/>
          </a:prstGeom>
        </p:spPr>
        <p:txBody>
          <a:bodyPr/>
          <a:lstStyle>
            <a:lvl1pPr>
              <a:defRPr sz="1000" b="1" i="1">
                <a:solidFill>
                  <a:srgbClr val="002B4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it-IT" dirty="0" smtClean="0"/>
              <a:t>Fondazione </a:t>
            </a:r>
            <a:r>
              <a:rPr lang="it-IT" dirty="0" err="1" smtClean="0"/>
              <a:t>Censis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59034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9"/>
          <p:cNvSpPr>
            <a:spLocks noChangeArrowheads="1"/>
          </p:cNvSpPr>
          <p:nvPr/>
        </p:nvSpPr>
        <p:spPr bwMode="auto">
          <a:xfrm>
            <a:off x="0" y="0"/>
            <a:ext cx="9144000" cy="1044575"/>
          </a:xfrm>
          <a:prstGeom prst="rect">
            <a:avLst/>
          </a:pr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912813" fontAlgn="base">
              <a:spcBef>
                <a:spcPct val="0"/>
              </a:spcBef>
              <a:spcAft>
                <a:spcPct val="0"/>
              </a:spcAft>
            </a:pPr>
            <a:r>
              <a:rPr lang="it-IT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Province per percentuale </a:t>
            </a:r>
            <a:r>
              <a:rPr lang="it-IT" sz="24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di comuni </a:t>
            </a:r>
            <a:endParaRPr lang="it-IT" sz="2400" b="1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 defTabSz="912813" fontAlgn="base">
              <a:spcBef>
                <a:spcPct val="0"/>
              </a:spcBef>
              <a:spcAft>
                <a:spcPct val="0"/>
              </a:spcAft>
            </a:pPr>
            <a:r>
              <a:rPr lang="it-IT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con </a:t>
            </a:r>
            <a:r>
              <a:rPr lang="it-IT" sz="24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almeno una scuola di II grado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42334" y="1044574"/>
            <a:ext cx="4366190" cy="5813425"/>
          </a:xfrm>
          <a:prstGeom prst="rect">
            <a:avLst/>
          </a:prstGeom>
        </p:spPr>
      </p:pic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16688330"/>
              </p:ext>
            </p:extLst>
          </p:nvPr>
        </p:nvGraphicFramePr>
        <p:xfrm>
          <a:off x="100605" y="1270157"/>
          <a:ext cx="4471395" cy="4962806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728870"/>
                <a:gridCol w="445425"/>
                <a:gridCol w="445425"/>
                <a:gridCol w="111409"/>
                <a:gridCol w="445425"/>
                <a:gridCol w="790784"/>
                <a:gridCol w="504057"/>
              </a:tblGrid>
              <a:tr h="63369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r>
                        <a:rPr lang="it-IT" sz="1200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it-IT" sz="1200" kern="1200" dirty="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482" marR="39482" marT="0" marB="0" anchor="ctr"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r>
                        <a:rPr lang="it-IT" sz="1200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Totale scuole</a:t>
                      </a:r>
                      <a:endParaRPr lang="it-IT" sz="1200" kern="1200" dirty="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482" marR="39482" marT="0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r>
                        <a:rPr lang="it-IT" sz="1200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it-IT" sz="1200" kern="1200" dirty="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482" marR="39482" marT="0" marB="0" anchor="ctr"/>
                </a:tc>
                <a:tc gridSpan="3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r>
                        <a:rPr lang="it-IT" sz="1200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N° dei comuni con almeno una scuola di II grado</a:t>
                      </a:r>
                      <a:endParaRPr lang="it-IT" sz="1200" kern="1200" dirty="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482" marR="39482" marT="0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85106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r>
                        <a:rPr lang="it-IT" sz="1200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it-IT" sz="1200" kern="1200" dirty="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482" marR="3948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r>
                        <a:rPr lang="it-IT" sz="1200" kern="1200">
                          <a:effectLst/>
                          <a:latin typeface="Arial" pitchFamily="34" charset="0"/>
                          <a:cs typeface="Arial" pitchFamily="34" charset="0"/>
                        </a:rPr>
                        <a:t>v.a.</a:t>
                      </a:r>
                      <a:endParaRPr lang="it-IT" sz="1200" kern="120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482" marR="3948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r>
                        <a:rPr lang="it-IT" sz="1200" kern="1200">
                          <a:effectLst/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lang="it-IT" sz="1200" kern="120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482" marR="3948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r>
                        <a:rPr lang="it-IT" sz="1200" kern="12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it-IT" sz="1200" kern="120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482" marR="3948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r>
                        <a:rPr lang="it-IT" sz="1200" kern="1200">
                          <a:effectLst/>
                          <a:latin typeface="Arial" pitchFamily="34" charset="0"/>
                          <a:cs typeface="Arial" pitchFamily="34" charset="0"/>
                        </a:rPr>
                        <a:t>v.a.</a:t>
                      </a:r>
                      <a:endParaRPr lang="it-IT" sz="1200" kern="120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482" marR="3948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r>
                        <a:rPr lang="it-IT" sz="1200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Per 100 comuni della provincia</a:t>
                      </a:r>
                      <a:endParaRPr lang="it-IT" sz="1200" kern="1200" dirty="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482" marR="3948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r>
                        <a:rPr lang="it-IT" sz="1200" kern="12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Rank</a:t>
                      </a:r>
                      <a:endParaRPr lang="it-IT" sz="1200" kern="1200" dirty="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482" marR="39482" marT="0" marB="0" anchor="ctr"/>
                </a:tc>
              </a:tr>
              <a:tr h="21737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r>
                        <a:rPr lang="it-IT" sz="1200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Barletta-Andria-Trani</a:t>
                      </a:r>
                      <a:endParaRPr lang="it-IT" sz="1200" kern="1200" dirty="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482" marR="39482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r>
                        <a:rPr lang="it-IT" sz="1200" kern="1200">
                          <a:effectLst/>
                          <a:latin typeface="Arial" pitchFamily="34" charset="0"/>
                          <a:cs typeface="Arial" pitchFamily="34" charset="0"/>
                        </a:rPr>
                        <a:t>60</a:t>
                      </a:r>
                      <a:endParaRPr lang="it-IT" sz="1200" kern="120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482" marR="39482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r>
                        <a:rPr lang="it-IT" sz="1200" kern="1200">
                          <a:effectLst/>
                          <a:latin typeface="Arial" pitchFamily="34" charset="0"/>
                          <a:cs typeface="Arial" pitchFamily="34" charset="0"/>
                        </a:rPr>
                        <a:t>0,9</a:t>
                      </a:r>
                      <a:endParaRPr lang="it-IT" sz="1200" kern="120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482" marR="39482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endParaRPr lang="it-IT" sz="1200" kern="120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482" marR="39482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r>
                        <a:rPr lang="it-IT" sz="1200" kern="1200"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it-IT" sz="1200" kern="120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482" marR="39482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r>
                        <a:rPr lang="it-IT" sz="1200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100,0</a:t>
                      </a:r>
                      <a:endParaRPr lang="it-IT" sz="1200" kern="1200" dirty="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482" marR="39482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r>
                        <a:rPr lang="it-IT" sz="1200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t-IT" sz="1200" kern="1200" dirty="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482" marR="39482" marT="0" marB="0" anchor="b"/>
                </a:tc>
              </a:tr>
              <a:tr h="21737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r>
                        <a:rPr lang="it-IT" sz="1200" kern="1200">
                          <a:effectLst/>
                          <a:latin typeface="Arial" pitchFamily="34" charset="0"/>
                          <a:cs typeface="Arial" pitchFamily="34" charset="0"/>
                        </a:rPr>
                        <a:t>Ragusa</a:t>
                      </a:r>
                      <a:endParaRPr lang="it-IT" sz="1200" kern="120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482" marR="39482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r>
                        <a:rPr lang="it-IT" sz="1200" kern="1200">
                          <a:effectLst/>
                          <a:latin typeface="Arial" pitchFamily="34" charset="0"/>
                          <a:cs typeface="Arial" pitchFamily="34" charset="0"/>
                        </a:rPr>
                        <a:t>42</a:t>
                      </a:r>
                      <a:endParaRPr lang="it-IT" sz="1200" kern="120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482" marR="39482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r>
                        <a:rPr lang="it-IT" sz="1200" kern="1200">
                          <a:effectLst/>
                          <a:latin typeface="Arial" pitchFamily="34" charset="0"/>
                          <a:cs typeface="Arial" pitchFamily="34" charset="0"/>
                        </a:rPr>
                        <a:t>0,6</a:t>
                      </a:r>
                      <a:endParaRPr lang="it-IT" sz="1200" kern="120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482" marR="39482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endParaRPr lang="it-IT" sz="1200" kern="120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482" marR="39482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r>
                        <a:rPr lang="it-IT" sz="1200" kern="1200"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it-IT" sz="1200" kern="120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482" marR="39482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r>
                        <a:rPr lang="it-IT" sz="1200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75,0</a:t>
                      </a:r>
                      <a:endParaRPr lang="it-IT" sz="1200" kern="1200" dirty="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482" marR="39482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r>
                        <a:rPr lang="it-IT" sz="1200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it-IT" sz="1200" kern="1200" dirty="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482" marR="39482" marT="0" marB="0" anchor="b"/>
                </a:tc>
              </a:tr>
              <a:tr h="21737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r>
                        <a:rPr lang="it-IT" sz="1200" kern="1200">
                          <a:effectLst/>
                          <a:latin typeface="Arial" pitchFamily="34" charset="0"/>
                          <a:cs typeface="Arial" pitchFamily="34" charset="0"/>
                        </a:rPr>
                        <a:t>Napoli</a:t>
                      </a:r>
                      <a:endParaRPr lang="it-IT" sz="1200" kern="120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482" marR="39482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r>
                        <a:rPr lang="it-IT" sz="1200" kern="1200">
                          <a:effectLst/>
                          <a:latin typeface="Arial" pitchFamily="34" charset="0"/>
                          <a:cs typeface="Arial" pitchFamily="34" charset="0"/>
                        </a:rPr>
                        <a:t>344</a:t>
                      </a:r>
                      <a:endParaRPr lang="it-IT" sz="1200" kern="120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482" marR="39482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r>
                        <a:rPr lang="it-IT" sz="1200" kern="1200">
                          <a:effectLst/>
                          <a:latin typeface="Arial" pitchFamily="34" charset="0"/>
                          <a:cs typeface="Arial" pitchFamily="34" charset="0"/>
                        </a:rPr>
                        <a:t>4,9</a:t>
                      </a:r>
                      <a:endParaRPr lang="it-IT" sz="1200" kern="120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482" marR="39482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endParaRPr lang="it-IT" sz="1200" kern="120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482" marR="39482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r>
                        <a:rPr lang="it-IT" sz="1200" kern="1200">
                          <a:effectLst/>
                          <a:latin typeface="Arial" pitchFamily="34" charset="0"/>
                          <a:cs typeface="Arial" pitchFamily="34" charset="0"/>
                        </a:rPr>
                        <a:t>69</a:t>
                      </a:r>
                      <a:endParaRPr lang="it-IT" sz="1200" kern="120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482" marR="39482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r>
                        <a:rPr lang="it-IT" sz="1200" kern="1200">
                          <a:effectLst/>
                          <a:latin typeface="Arial" pitchFamily="34" charset="0"/>
                          <a:cs typeface="Arial" pitchFamily="34" charset="0"/>
                        </a:rPr>
                        <a:t>75,0</a:t>
                      </a:r>
                      <a:endParaRPr lang="it-IT" sz="1200" kern="120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482" marR="39482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r>
                        <a:rPr lang="it-IT" sz="1200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it-IT" sz="1200" kern="1200" dirty="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482" marR="39482" marT="0" marB="0" anchor="b"/>
                </a:tc>
              </a:tr>
              <a:tr h="21737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r>
                        <a:rPr lang="it-IT" sz="1200" kern="1200">
                          <a:effectLst/>
                          <a:latin typeface="Arial" pitchFamily="34" charset="0"/>
                          <a:cs typeface="Arial" pitchFamily="34" charset="0"/>
                        </a:rPr>
                        <a:t>Bari</a:t>
                      </a:r>
                      <a:endParaRPr lang="it-IT" sz="1200" kern="120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482" marR="39482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r>
                        <a:rPr lang="it-IT" sz="1200" kern="1200">
                          <a:effectLst/>
                          <a:latin typeface="Arial" pitchFamily="34" charset="0"/>
                          <a:cs typeface="Arial" pitchFamily="34" charset="0"/>
                        </a:rPr>
                        <a:t>178</a:t>
                      </a:r>
                      <a:endParaRPr lang="it-IT" sz="1200" kern="120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482" marR="39482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r>
                        <a:rPr lang="it-IT" sz="1200" kern="1200">
                          <a:effectLst/>
                          <a:latin typeface="Arial" pitchFamily="34" charset="0"/>
                          <a:cs typeface="Arial" pitchFamily="34" charset="0"/>
                        </a:rPr>
                        <a:t>2,5</a:t>
                      </a:r>
                      <a:endParaRPr lang="it-IT" sz="1200" kern="120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482" marR="39482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endParaRPr lang="it-IT" sz="1200" kern="120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482" marR="39482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r>
                        <a:rPr lang="it-IT" sz="1200" kern="1200">
                          <a:effectLst/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  <a:endParaRPr lang="it-IT" sz="1200" kern="120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482" marR="39482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r>
                        <a:rPr lang="it-IT" sz="1200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73,2</a:t>
                      </a:r>
                      <a:endParaRPr lang="it-IT" sz="1200" kern="1200" dirty="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482" marR="39482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r>
                        <a:rPr lang="it-IT" sz="1200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it-IT" sz="1200" kern="1200" dirty="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482" marR="39482" marT="0" marB="0" anchor="b"/>
                </a:tc>
              </a:tr>
              <a:tr h="21737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r>
                        <a:rPr lang="it-IT" sz="1200" kern="1200">
                          <a:effectLst/>
                          <a:latin typeface="Arial" pitchFamily="34" charset="0"/>
                          <a:cs typeface="Arial" pitchFamily="34" charset="0"/>
                        </a:rPr>
                        <a:t>Brindisi</a:t>
                      </a:r>
                      <a:endParaRPr lang="it-IT" sz="1200" kern="120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482" marR="39482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r>
                        <a:rPr lang="it-IT" sz="1200" kern="1200">
                          <a:effectLst/>
                          <a:latin typeface="Arial" pitchFamily="34" charset="0"/>
                          <a:cs typeface="Arial" pitchFamily="34" charset="0"/>
                        </a:rPr>
                        <a:t>65</a:t>
                      </a:r>
                      <a:endParaRPr lang="it-IT" sz="1200" kern="120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482" marR="39482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r>
                        <a:rPr lang="it-IT" sz="1200" kern="1200">
                          <a:effectLst/>
                          <a:latin typeface="Arial" pitchFamily="34" charset="0"/>
                          <a:cs typeface="Arial" pitchFamily="34" charset="0"/>
                        </a:rPr>
                        <a:t>0,9</a:t>
                      </a:r>
                      <a:endParaRPr lang="it-IT" sz="1200" kern="120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482" marR="39482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endParaRPr lang="it-IT" sz="1200" kern="120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482" marR="39482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r>
                        <a:rPr lang="it-IT" sz="1200" kern="1200">
                          <a:effectLst/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it-IT" sz="1200" kern="120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482" marR="39482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r>
                        <a:rPr lang="it-IT" sz="1200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70,0</a:t>
                      </a:r>
                      <a:endParaRPr lang="it-IT" sz="1200" kern="1200" dirty="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482" marR="39482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r>
                        <a:rPr lang="it-IT" sz="1200" kern="1200"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it-IT" sz="1200" kern="120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482" marR="39482" marT="0" marB="0" anchor="b"/>
                </a:tc>
              </a:tr>
              <a:tr h="21737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r>
                        <a:rPr lang="it-IT" sz="1200" kern="1200">
                          <a:effectLst/>
                          <a:latin typeface="Arial" pitchFamily="34" charset="0"/>
                          <a:cs typeface="Arial" pitchFamily="34" charset="0"/>
                        </a:rPr>
                        <a:t>Trapani</a:t>
                      </a:r>
                      <a:endParaRPr lang="it-IT" sz="1200" kern="120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482" marR="39482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r>
                        <a:rPr lang="it-IT" sz="1200" kern="1200">
                          <a:effectLst/>
                          <a:latin typeface="Arial" pitchFamily="34" charset="0"/>
                          <a:cs typeface="Arial" pitchFamily="34" charset="0"/>
                        </a:rPr>
                        <a:t>66</a:t>
                      </a:r>
                      <a:endParaRPr lang="it-IT" sz="1200" kern="120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482" marR="39482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r>
                        <a:rPr lang="it-IT" sz="1200" kern="1200">
                          <a:effectLst/>
                          <a:latin typeface="Arial" pitchFamily="34" charset="0"/>
                          <a:cs typeface="Arial" pitchFamily="34" charset="0"/>
                        </a:rPr>
                        <a:t>0,9</a:t>
                      </a:r>
                      <a:endParaRPr lang="it-IT" sz="1200" kern="120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482" marR="39482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endParaRPr lang="it-IT" sz="1200" kern="120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482" marR="39482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r>
                        <a:rPr lang="it-IT" sz="1200" kern="1200">
                          <a:effectLst/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it-IT" sz="1200" kern="120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482" marR="39482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r>
                        <a:rPr lang="it-IT" sz="1200" kern="1200">
                          <a:effectLst/>
                          <a:latin typeface="Arial" pitchFamily="34" charset="0"/>
                          <a:cs typeface="Arial" pitchFamily="34" charset="0"/>
                        </a:rPr>
                        <a:t>62,5</a:t>
                      </a:r>
                      <a:endParaRPr lang="it-IT" sz="1200" kern="120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482" marR="39482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r>
                        <a:rPr lang="it-IT" sz="1200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it-IT" sz="1200" kern="1200" dirty="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482" marR="39482" marT="0" marB="0" anchor="b"/>
                </a:tc>
              </a:tr>
              <a:tr h="21737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r>
                        <a:rPr lang="it-IT" sz="1200" kern="1200">
                          <a:effectLst/>
                          <a:latin typeface="Arial" pitchFamily="34" charset="0"/>
                          <a:cs typeface="Arial" pitchFamily="34" charset="0"/>
                        </a:rPr>
                        <a:t>Taranto</a:t>
                      </a:r>
                      <a:endParaRPr lang="it-IT" sz="1200" kern="120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482" marR="39482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r>
                        <a:rPr lang="it-IT" sz="1200" kern="1200">
                          <a:effectLst/>
                          <a:latin typeface="Arial" pitchFamily="34" charset="0"/>
                          <a:cs typeface="Arial" pitchFamily="34" charset="0"/>
                        </a:rPr>
                        <a:t>86</a:t>
                      </a:r>
                      <a:endParaRPr lang="it-IT" sz="1200" kern="120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482" marR="39482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r>
                        <a:rPr lang="it-IT" sz="1200" kern="1200">
                          <a:effectLst/>
                          <a:latin typeface="Arial" pitchFamily="34" charset="0"/>
                          <a:cs typeface="Arial" pitchFamily="34" charset="0"/>
                        </a:rPr>
                        <a:t>1,2</a:t>
                      </a:r>
                      <a:endParaRPr lang="it-IT" sz="1200" kern="120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482" marR="39482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endParaRPr lang="it-IT" sz="1200" kern="120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482" marR="39482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r>
                        <a:rPr lang="it-IT" sz="1200" kern="1200">
                          <a:effectLst/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  <a:endParaRPr lang="it-IT" sz="1200" kern="120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482" marR="39482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r>
                        <a:rPr lang="it-IT" sz="1200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62,1</a:t>
                      </a:r>
                      <a:endParaRPr lang="it-IT" sz="1200" kern="1200" dirty="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482" marR="39482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r>
                        <a:rPr lang="it-IT" sz="1200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it-IT" sz="1200" kern="1200" dirty="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482" marR="39482" marT="0" marB="0" anchor="b"/>
                </a:tc>
              </a:tr>
              <a:tr h="21737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r>
                        <a:rPr lang="it-IT" sz="1200" kern="1200">
                          <a:effectLst/>
                          <a:latin typeface="Arial" pitchFamily="34" charset="0"/>
                          <a:cs typeface="Arial" pitchFamily="34" charset="0"/>
                        </a:rPr>
                        <a:t>Siracusa</a:t>
                      </a:r>
                      <a:endParaRPr lang="it-IT" sz="1200" kern="120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482" marR="39482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r>
                        <a:rPr lang="it-IT" sz="1200" kern="1200">
                          <a:effectLst/>
                          <a:latin typeface="Arial" pitchFamily="34" charset="0"/>
                          <a:cs typeface="Arial" pitchFamily="34" charset="0"/>
                        </a:rPr>
                        <a:t>76</a:t>
                      </a:r>
                      <a:endParaRPr lang="it-IT" sz="1200" kern="120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482" marR="39482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r>
                        <a:rPr lang="it-IT" sz="1200" kern="1200">
                          <a:effectLst/>
                          <a:latin typeface="Arial" pitchFamily="34" charset="0"/>
                          <a:cs typeface="Arial" pitchFamily="34" charset="0"/>
                        </a:rPr>
                        <a:t>1,1</a:t>
                      </a:r>
                      <a:endParaRPr lang="it-IT" sz="1200" kern="120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482" marR="39482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endParaRPr lang="it-IT" sz="1200" kern="120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482" marR="39482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r>
                        <a:rPr lang="it-IT" sz="1200" kern="1200">
                          <a:effectLst/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it-IT" sz="1200" kern="120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482" marR="39482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r>
                        <a:rPr lang="it-IT" sz="1200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61,9</a:t>
                      </a:r>
                      <a:endParaRPr lang="it-IT" sz="1200" kern="1200" dirty="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482" marR="39482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r>
                        <a:rPr lang="it-IT" sz="1200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it-IT" sz="1200" kern="1200" dirty="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482" marR="39482" marT="0" marB="0" anchor="b"/>
                </a:tc>
              </a:tr>
              <a:tr h="21737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r>
                        <a:rPr lang="it-IT" sz="1200" kern="1200">
                          <a:effectLst/>
                          <a:latin typeface="Arial" pitchFamily="34" charset="0"/>
                          <a:cs typeface="Arial" pitchFamily="34" charset="0"/>
                        </a:rPr>
                        <a:t>Enna</a:t>
                      </a:r>
                      <a:endParaRPr lang="it-IT" sz="1200" kern="120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482" marR="39482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r>
                        <a:rPr lang="it-IT" sz="1200" kern="1200">
                          <a:effectLst/>
                          <a:latin typeface="Arial" pitchFamily="34" charset="0"/>
                          <a:cs typeface="Arial" pitchFamily="34" charset="0"/>
                        </a:rPr>
                        <a:t>37</a:t>
                      </a:r>
                      <a:endParaRPr lang="it-IT" sz="1200" kern="120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482" marR="39482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r>
                        <a:rPr lang="it-IT" sz="1200" kern="1200">
                          <a:effectLst/>
                          <a:latin typeface="Arial" pitchFamily="34" charset="0"/>
                          <a:cs typeface="Arial" pitchFamily="34" charset="0"/>
                        </a:rPr>
                        <a:t>0,5</a:t>
                      </a:r>
                      <a:endParaRPr lang="it-IT" sz="1200" kern="120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482" marR="39482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endParaRPr lang="it-IT" sz="1200" kern="120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482" marR="39482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r>
                        <a:rPr lang="it-IT" sz="1200" kern="1200"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it-IT" sz="1200" kern="120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482" marR="39482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r>
                        <a:rPr lang="it-IT" sz="1200" kern="1200">
                          <a:effectLst/>
                          <a:latin typeface="Arial" pitchFamily="34" charset="0"/>
                          <a:cs typeface="Arial" pitchFamily="34" charset="0"/>
                        </a:rPr>
                        <a:t>60,0</a:t>
                      </a:r>
                      <a:endParaRPr lang="it-IT" sz="1200" kern="120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482" marR="39482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r>
                        <a:rPr lang="it-IT" sz="1200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it-IT" sz="1200" kern="1200" dirty="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482" marR="39482" marT="0" marB="0" anchor="b"/>
                </a:tc>
              </a:tr>
              <a:tr h="21737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r>
                        <a:rPr lang="it-IT" sz="1200" kern="1200">
                          <a:effectLst/>
                          <a:latin typeface="Arial" pitchFamily="34" charset="0"/>
                          <a:cs typeface="Arial" pitchFamily="34" charset="0"/>
                        </a:rPr>
                        <a:t>Catania</a:t>
                      </a:r>
                      <a:endParaRPr lang="it-IT" sz="1200" kern="120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482" marR="39482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r>
                        <a:rPr lang="it-IT" sz="1200" kern="1200">
                          <a:effectLst/>
                          <a:latin typeface="Arial" pitchFamily="34" charset="0"/>
                          <a:cs typeface="Arial" pitchFamily="34" charset="0"/>
                        </a:rPr>
                        <a:t>128</a:t>
                      </a:r>
                      <a:endParaRPr lang="it-IT" sz="1200" kern="120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482" marR="39482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r>
                        <a:rPr lang="it-IT" sz="1200" kern="1200">
                          <a:effectLst/>
                          <a:latin typeface="Arial" pitchFamily="34" charset="0"/>
                          <a:cs typeface="Arial" pitchFamily="34" charset="0"/>
                        </a:rPr>
                        <a:t>1,8</a:t>
                      </a:r>
                      <a:endParaRPr lang="it-IT" sz="1200" kern="120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482" marR="39482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endParaRPr lang="it-IT" sz="1200" kern="120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482" marR="39482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r>
                        <a:rPr lang="it-IT" sz="1200" kern="1200">
                          <a:effectLst/>
                          <a:latin typeface="Arial" pitchFamily="34" charset="0"/>
                          <a:cs typeface="Arial" pitchFamily="34" charset="0"/>
                        </a:rPr>
                        <a:t>29</a:t>
                      </a:r>
                      <a:endParaRPr lang="it-IT" sz="1200" kern="120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482" marR="39482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r>
                        <a:rPr lang="it-IT" sz="1200" kern="1200">
                          <a:effectLst/>
                          <a:latin typeface="Arial" pitchFamily="34" charset="0"/>
                          <a:cs typeface="Arial" pitchFamily="34" charset="0"/>
                        </a:rPr>
                        <a:t>50,0</a:t>
                      </a:r>
                      <a:endParaRPr lang="it-IT" sz="1200" kern="120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482" marR="39482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r>
                        <a:rPr lang="it-IT" sz="1200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it-IT" sz="1200" kern="1200" dirty="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482" marR="39482" marT="0" marB="0" anchor="b"/>
                </a:tc>
              </a:tr>
              <a:tr h="21737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r>
                        <a:rPr lang="it-IT" sz="1200" kern="1200">
                          <a:effectLst/>
                          <a:latin typeface="Arial" pitchFamily="34" charset="0"/>
                          <a:cs typeface="Arial" pitchFamily="34" charset="0"/>
                        </a:rPr>
                        <a:t>Foggia</a:t>
                      </a:r>
                      <a:endParaRPr lang="it-IT" sz="1200" kern="120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482" marR="39482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r>
                        <a:rPr lang="it-IT" sz="1200" kern="1200">
                          <a:effectLst/>
                          <a:latin typeface="Arial" pitchFamily="34" charset="0"/>
                          <a:cs typeface="Arial" pitchFamily="34" charset="0"/>
                        </a:rPr>
                        <a:t>112</a:t>
                      </a:r>
                      <a:endParaRPr lang="it-IT" sz="1200" kern="120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482" marR="39482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r>
                        <a:rPr lang="it-IT" sz="1200" kern="1200">
                          <a:effectLst/>
                          <a:latin typeface="Arial" pitchFamily="34" charset="0"/>
                          <a:cs typeface="Arial" pitchFamily="34" charset="0"/>
                        </a:rPr>
                        <a:t>1,6</a:t>
                      </a:r>
                      <a:endParaRPr lang="it-IT" sz="1200" kern="120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482" marR="39482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endParaRPr lang="it-IT" sz="1200" kern="120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482" marR="39482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r>
                        <a:rPr lang="it-IT" sz="1200" kern="1200">
                          <a:effectLst/>
                          <a:latin typeface="Arial" pitchFamily="34" charset="0"/>
                          <a:cs typeface="Arial" pitchFamily="34" charset="0"/>
                        </a:rPr>
                        <a:t>29</a:t>
                      </a:r>
                      <a:endParaRPr lang="it-IT" sz="1200" kern="120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482" marR="39482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r>
                        <a:rPr lang="it-IT" sz="1200" kern="1200">
                          <a:effectLst/>
                          <a:latin typeface="Arial" pitchFamily="34" charset="0"/>
                          <a:cs typeface="Arial" pitchFamily="34" charset="0"/>
                        </a:rPr>
                        <a:t>47,5</a:t>
                      </a:r>
                      <a:endParaRPr lang="it-IT" sz="1200" kern="120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482" marR="39482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r>
                        <a:rPr lang="it-IT" sz="1200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it-IT" sz="1200" kern="1200" dirty="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482" marR="39482" marT="0" marB="0" anchor="b"/>
                </a:tc>
              </a:tr>
              <a:tr h="21737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r>
                        <a:rPr lang="it-IT" sz="1200" kern="1200">
                          <a:effectLst/>
                          <a:latin typeface="Arial" pitchFamily="34" charset="0"/>
                          <a:cs typeface="Arial" pitchFamily="34" charset="0"/>
                        </a:rPr>
                        <a:t>Agrigento</a:t>
                      </a:r>
                      <a:endParaRPr lang="it-IT" sz="1200" kern="120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482" marR="39482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r>
                        <a:rPr lang="it-IT" sz="1200" kern="1200">
                          <a:effectLst/>
                          <a:latin typeface="Arial" pitchFamily="34" charset="0"/>
                          <a:cs typeface="Arial" pitchFamily="34" charset="0"/>
                        </a:rPr>
                        <a:t>60</a:t>
                      </a:r>
                      <a:endParaRPr lang="it-IT" sz="1200" kern="120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482" marR="39482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r>
                        <a:rPr lang="it-IT" sz="1200" kern="1200">
                          <a:effectLst/>
                          <a:latin typeface="Arial" pitchFamily="34" charset="0"/>
                          <a:cs typeface="Arial" pitchFamily="34" charset="0"/>
                        </a:rPr>
                        <a:t>0,9</a:t>
                      </a:r>
                      <a:endParaRPr lang="it-IT" sz="1200" kern="120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482" marR="39482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endParaRPr lang="it-IT" sz="1200" kern="120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482" marR="39482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r>
                        <a:rPr lang="it-IT" sz="1200" kern="1200">
                          <a:effectLst/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lang="it-IT" sz="1200" kern="120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482" marR="39482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r>
                        <a:rPr lang="it-IT" sz="1200" kern="1200">
                          <a:effectLst/>
                          <a:latin typeface="Arial" pitchFamily="34" charset="0"/>
                          <a:cs typeface="Arial" pitchFamily="34" charset="0"/>
                        </a:rPr>
                        <a:t>46,5</a:t>
                      </a:r>
                      <a:endParaRPr lang="it-IT" sz="1200" kern="120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482" marR="39482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r>
                        <a:rPr lang="it-IT" sz="1200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it-IT" sz="1200" kern="1200" dirty="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482" marR="39482" marT="0" marB="0" anchor="b"/>
                </a:tc>
              </a:tr>
              <a:tr h="21737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r>
                        <a:rPr lang="it-IT" sz="1200" kern="1200">
                          <a:effectLst/>
                          <a:latin typeface="Arial" pitchFamily="34" charset="0"/>
                          <a:cs typeface="Arial" pitchFamily="34" charset="0"/>
                        </a:rPr>
                        <a:t>Latina</a:t>
                      </a:r>
                      <a:endParaRPr lang="it-IT" sz="1200" kern="120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482" marR="39482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r>
                        <a:rPr lang="it-IT" sz="1200" kern="1200">
                          <a:effectLst/>
                          <a:latin typeface="Arial" pitchFamily="34" charset="0"/>
                          <a:cs typeface="Arial" pitchFamily="34" charset="0"/>
                        </a:rPr>
                        <a:t>60</a:t>
                      </a:r>
                      <a:endParaRPr lang="it-IT" sz="1200" kern="120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482" marR="39482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r>
                        <a:rPr lang="it-IT" sz="1200" kern="1200">
                          <a:effectLst/>
                          <a:latin typeface="Arial" pitchFamily="34" charset="0"/>
                          <a:cs typeface="Arial" pitchFamily="34" charset="0"/>
                        </a:rPr>
                        <a:t>0,9</a:t>
                      </a:r>
                      <a:endParaRPr lang="it-IT" sz="1200" kern="120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482" marR="39482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endParaRPr lang="it-IT" sz="1200" kern="120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482" marR="39482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r>
                        <a:rPr lang="it-IT" sz="1200" kern="1200">
                          <a:effectLst/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it-IT" sz="1200" kern="120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482" marR="39482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r>
                        <a:rPr lang="it-IT" sz="1200" kern="1200">
                          <a:effectLst/>
                          <a:latin typeface="Arial" pitchFamily="34" charset="0"/>
                          <a:cs typeface="Arial" pitchFamily="34" charset="0"/>
                        </a:rPr>
                        <a:t>45,5</a:t>
                      </a:r>
                      <a:endParaRPr lang="it-IT" sz="1200" kern="120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482" marR="39482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r>
                        <a:rPr lang="it-IT" sz="1200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it-IT" sz="1200" kern="1200" dirty="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482" marR="39482" marT="0" marB="0" anchor="b"/>
                </a:tc>
              </a:tr>
              <a:tr h="21737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r>
                        <a:rPr lang="it-IT" sz="1200" kern="1200">
                          <a:effectLst/>
                          <a:latin typeface="Arial" pitchFamily="34" charset="0"/>
                          <a:cs typeface="Arial" pitchFamily="34" charset="0"/>
                        </a:rPr>
                        <a:t>Matera</a:t>
                      </a:r>
                      <a:endParaRPr lang="it-IT" sz="1200" kern="120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482" marR="39482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r>
                        <a:rPr lang="it-IT" sz="1200" kern="1200">
                          <a:effectLst/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  <a:endParaRPr lang="it-IT" sz="1200" kern="120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482" marR="39482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r>
                        <a:rPr lang="it-IT" sz="1200" kern="1200">
                          <a:effectLst/>
                          <a:latin typeface="Arial" pitchFamily="34" charset="0"/>
                          <a:cs typeface="Arial" pitchFamily="34" charset="0"/>
                        </a:rPr>
                        <a:t>0,6</a:t>
                      </a:r>
                      <a:endParaRPr lang="it-IT" sz="1200" kern="120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482" marR="39482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endParaRPr lang="it-IT" sz="1200" kern="120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482" marR="39482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r>
                        <a:rPr lang="it-IT" sz="1200" kern="1200">
                          <a:effectLst/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it-IT" sz="1200" kern="120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482" marR="39482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r>
                        <a:rPr lang="it-IT" sz="1200" kern="1200">
                          <a:effectLst/>
                          <a:latin typeface="Arial" pitchFamily="34" charset="0"/>
                          <a:cs typeface="Arial" pitchFamily="34" charset="0"/>
                        </a:rPr>
                        <a:t>45,2</a:t>
                      </a:r>
                      <a:endParaRPr lang="it-IT" sz="1200" kern="120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482" marR="39482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r>
                        <a:rPr lang="it-IT" sz="1200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it-IT" sz="1200" kern="1200" dirty="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482" marR="39482" marT="0" marB="0" anchor="b"/>
                </a:tc>
              </a:tr>
              <a:tr h="21737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r>
                        <a:rPr lang="it-IT" sz="1200" kern="1200">
                          <a:effectLst/>
                          <a:latin typeface="Arial" pitchFamily="34" charset="0"/>
                          <a:cs typeface="Arial" pitchFamily="34" charset="0"/>
                        </a:rPr>
                        <a:t>Massa-Carrara</a:t>
                      </a:r>
                      <a:endParaRPr lang="it-IT" sz="1200" kern="120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482" marR="39482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r>
                        <a:rPr lang="it-IT" sz="1200" kern="1200">
                          <a:effectLst/>
                          <a:latin typeface="Arial" pitchFamily="34" charset="0"/>
                          <a:cs typeface="Arial" pitchFamily="34" charset="0"/>
                        </a:rPr>
                        <a:t>48</a:t>
                      </a:r>
                      <a:endParaRPr lang="it-IT" sz="1200" kern="120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482" marR="39482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r>
                        <a:rPr lang="it-IT" sz="1200" kern="1200">
                          <a:effectLst/>
                          <a:latin typeface="Arial" pitchFamily="34" charset="0"/>
                          <a:cs typeface="Arial" pitchFamily="34" charset="0"/>
                        </a:rPr>
                        <a:t>0,7</a:t>
                      </a:r>
                      <a:endParaRPr lang="it-IT" sz="1200" kern="120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482" marR="39482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endParaRPr lang="it-IT" sz="1200" kern="120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482" marR="39482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r>
                        <a:rPr lang="it-IT" sz="1200" kern="1200"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it-IT" sz="1200" kern="120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482" marR="39482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r>
                        <a:rPr lang="it-IT" sz="1200" kern="1200">
                          <a:effectLst/>
                          <a:latin typeface="Arial" pitchFamily="34" charset="0"/>
                          <a:cs typeface="Arial" pitchFamily="34" charset="0"/>
                        </a:rPr>
                        <a:t>41,2</a:t>
                      </a:r>
                      <a:endParaRPr lang="it-IT" sz="1200" kern="120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482" marR="39482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r>
                        <a:rPr lang="it-IT" sz="1200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it-IT" sz="1200" kern="1200" dirty="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482" marR="39482" marT="0" marB="0" anchor="b"/>
                </a:tc>
              </a:tr>
              <a:tr h="21737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r>
                        <a:rPr lang="it-IT" sz="1200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Crotone</a:t>
                      </a:r>
                      <a:endParaRPr lang="it-IT" sz="1200" kern="1200" dirty="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482" marR="39482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r>
                        <a:rPr lang="it-IT" sz="1200" kern="1200">
                          <a:effectLst/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  <a:endParaRPr lang="it-IT" sz="1200" kern="120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482" marR="39482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r>
                        <a:rPr lang="it-IT" sz="1200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0,6</a:t>
                      </a:r>
                      <a:endParaRPr lang="it-IT" sz="1200" kern="1200" dirty="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482" marR="39482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endParaRPr lang="it-IT" sz="1200" kern="120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482" marR="39482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r>
                        <a:rPr lang="it-IT" sz="1200" kern="1200">
                          <a:effectLst/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it-IT" sz="1200" kern="120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482" marR="39482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r>
                        <a:rPr lang="it-IT" sz="1200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40,7</a:t>
                      </a:r>
                      <a:endParaRPr lang="it-IT" sz="1200" kern="1200" dirty="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482" marR="39482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r>
                        <a:rPr lang="it-IT" sz="1200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  <a:endParaRPr lang="it-IT" sz="1200" kern="1200" dirty="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482" marR="39482" marT="0" marB="0" anchor="b"/>
                </a:tc>
              </a:tr>
            </a:tbl>
          </a:graphicData>
        </a:graphic>
      </p:graphicFrame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665427"/>
            <a:ext cx="2133600" cy="192573"/>
          </a:xfrm>
          <a:prstGeom prst="rect">
            <a:avLst/>
          </a:prstGeom>
        </p:spPr>
        <p:txBody>
          <a:bodyPr/>
          <a:lstStyle>
            <a:lvl1pPr>
              <a:defRPr sz="1000" b="1" i="1">
                <a:solidFill>
                  <a:srgbClr val="002B4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it-IT" dirty="0" smtClean="0"/>
              <a:t>Fondazione </a:t>
            </a:r>
            <a:r>
              <a:rPr lang="it-IT" dirty="0" err="1" smtClean="0"/>
              <a:t>Censis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63402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9"/>
          <p:cNvSpPr>
            <a:spLocks noChangeArrowheads="1"/>
          </p:cNvSpPr>
          <p:nvPr/>
        </p:nvSpPr>
        <p:spPr bwMode="auto">
          <a:xfrm>
            <a:off x="0" y="0"/>
            <a:ext cx="9144000" cy="1044575"/>
          </a:xfrm>
          <a:prstGeom prst="rect">
            <a:avLst/>
          </a:pr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912813" fontAlgn="base">
              <a:spcBef>
                <a:spcPct val="0"/>
              </a:spcBef>
              <a:spcAft>
                <a:spcPct val="0"/>
              </a:spcAft>
            </a:pPr>
            <a:r>
              <a:rPr lang="it-IT" sz="2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Il reticolo stradale provinciale</a:t>
            </a:r>
            <a:endParaRPr lang="it-IT" sz="28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665427"/>
            <a:ext cx="2133600" cy="192573"/>
          </a:xfrm>
          <a:prstGeom prst="rect">
            <a:avLst/>
          </a:prstGeom>
        </p:spPr>
        <p:txBody>
          <a:bodyPr/>
          <a:lstStyle>
            <a:lvl1pPr>
              <a:defRPr sz="1000" b="1" i="1">
                <a:solidFill>
                  <a:srgbClr val="002B4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it-IT" dirty="0" smtClean="0"/>
              <a:t>Fondazione </a:t>
            </a:r>
            <a:r>
              <a:rPr lang="it-IT" dirty="0" err="1" smtClean="0"/>
              <a:t>Censis</a:t>
            </a:r>
            <a:endParaRPr lang="it-IT" dirty="0"/>
          </a:p>
        </p:txBody>
      </p:sp>
      <p:sp>
        <p:nvSpPr>
          <p:cNvPr id="2" name="Rettangolo 1"/>
          <p:cNvSpPr/>
          <p:nvPr/>
        </p:nvSpPr>
        <p:spPr>
          <a:xfrm>
            <a:off x="683568" y="1196752"/>
            <a:ext cx="777686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b="1" dirty="0" smtClean="0">
                <a:latin typeface="Arial" pitchFamily="34" charset="0"/>
                <a:cs typeface="Arial" pitchFamily="34" charset="0"/>
              </a:rPr>
              <a:t>I tre quarti delle strade italiane sono provinciali. In 20 province si supera l’80% della rete viaria complessiva) </a:t>
            </a:r>
          </a:p>
          <a:p>
            <a:pPr algn="just"/>
            <a:endParaRPr lang="it-IT" sz="2000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it-IT" sz="2000" b="1" dirty="0" smtClean="0">
                <a:latin typeface="Arial" pitchFamily="34" charset="0"/>
                <a:cs typeface="Arial" pitchFamily="34" charset="0"/>
              </a:rPr>
              <a:t>Lo </a:t>
            </a:r>
            <a:r>
              <a:rPr lang="it-IT" sz="2000" b="1" dirty="0">
                <a:latin typeface="Arial" pitchFamily="34" charset="0"/>
                <a:cs typeface="Arial" pitchFamily="34" charset="0"/>
              </a:rPr>
              <a:t>sviluppo della rete deve seguire lo sviluppo insediativo, </a:t>
            </a:r>
            <a:r>
              <a:rPr lang="it-IT" sz="2000" b="1" dirty="0" smtClean="0">
                <a:latin typeface="Arial" pitchFamily="34" charset="0"/>
                <a:cs typeface="Arial" pitchFamily="34" charset="0"/>
              </a:rPr>
              <a:t>leggere </a:t>
            </a:r>
            <a:r>
              <a:rPr lang="it-IT" sz="2000" b="1" dirty="0">
                <a:latin typeface="Arial" pitchFamily="34" charset="0"/>
                <a:cs typeface="Arial" pitchFamily="34" charset="0"/>
              </a:rPr>
              <a:t>i pesi urbanistici e </a:t>
            </a:r>
            <a:r>
              <a:rPr lang="it-IT" sz="2000" b="1" dirty="0" smtClean="0">
                <a:latin typeface="Arial" pitchFamily="34" charset="0"/>
                <a:cs typeface="Arial" pitchFamily="34" charset="0"/>
              </a:rPr>
              <a:t>la </a:t>
            </a:r>
            <a:r>
              <a:rPr lang="it-IT" sz="2000" b="1" dirty="0">
                <a:latin typeface="Arial" pitchFamily="34" charset="0"/>
                <a:cs typeface="Arial" pitchFamily="34" charset="0"/>
              </a:rPr>
              <a:t>domanda di trasporto dei territori produttivi. </a:t>
            </a:r>
            <a:endParaRPr lang="it-IT" sz="20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it-IT" sz="2000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it-IT" sz="2000" b="1" dirty="0" smtClean="0">
                <a:latin typeface="Arial" pitchFamily="34" charset="0"/>
                <a:cs typeface="Arial" pitchFamily="34" charset="0"/>
              </a:rPr>
              <a:t>Deve </a:t>
            </a:r>
            <a:r>
              <a:rPr lang="it-IT" sz="2000" b="1" dirty="0">
                <a:latin typeface="Arial" pitchFamily="34" charset="0"/>
                <a:cs typeface="Arial" pitchFamily="34" charset="0"/>
              </a:rPr>
              <a:t>integrarsi con la domanda di trasporto che viene dalla crescita del pendolarismo. </a:t>
            </a:r>
          </a:p>
          <a:p>
            <a:pPr algn="just"/>
            <a:endParaRPr lang="it-IT" sz="20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it-IT" sz="2000" b="1" dirty="0" smtClean="0">
                <a:latin typeface="Arial" pitchFamily="34" charset="0"/>
                <a:cs typeface="Arial" pitchFamily="34" charset="0"/>
              </a:rPr>
              <a:t>Le scelte al riguardo non sono neutre</a:t>
            </a:r>
            <a:r>
              <a:rPr lang="it-IT" sz="2000" b="1" dirty="0">
                <a:latin typeface="Arial" pitchFamily="34" charset="0"/>
                <a:cs typeface="Arial" pitchFamily="34" charset="0"/>
              </a:rPr>
              <a:t>, così </a:t>
            </a:r>
            <a:r>
              <a:rPr lang="it-IT" sz="2000" b="1" dirty="0" smtClean="0">
                <a:latin typeface="Arial" pitchFamily="34" charset="0"/>
                <a:cs typeface="Arial" pitchFamily="34" charset="0"/>
              </a:rPr>
              <a:t>non </a:t>
            </a:r>
            <a:r>
              <a:rPr lang="it-IT" sz="2000" b="1" dirty="0">
                <a:latin typeface="Arial" pitchFamily="34" charset="0"/>
                <a:cs typeface="Arial" pitchFamily="34" charset="0"/>
              </a:rPr>
              <a:t>lo </a:t>
            </a:r>
            <a:r>
              <a:rPr lang="it-IT" sz="2000" b="1" dirty="0" smtClean="0">
                <a:latin typeface="Arial" pitchFamily="34" charset="0"/>
                <a:cs typeface="Arial" pitchFamily="34" charset="0"/>
              </a:rPr>
              <a:t>è l’autorizzazione </a:t>
            </a:r>
            <a:r>
              <a:rPr lang="it-IT" sz="2000" b="1" dirty="0">
                <a:latin typeface="Arial" pitchFamily="34" charset="0"/>
                <a:cs typeface="Arial" pitchFamily="34" charset="0"/>
              </a:rPr>
              <a:t>di impianti produttivi o di servizio con diversi livelli di impatto ambientale. </a:t>
            </a:r>
            <a:endParaRPr lang="it-IT" sz="20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it-IT" sz="20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it-IT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Anche </a:t>
            </a:r>
            <a:r>
              <a:rPr lang="it-IT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per questo è bene che rimangano in capo a istituzioni controllate dai cittadini.</a:t>
            </a:r>
          </a:p>
        </p:txBody>
      </p:sp>
    </p:spTree>
    <p:extLst>
      <p:ext uri="{BB962C8B-B14F-4D97-AF65-F5344CB8AC3E}">
        <p14:creationId xmlns:p14="http://schemas.microsoft.com/office/powerpoint/2010/main" xmlns="" val="49210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9"/>
          <p:cNvSpPr>
            <a:spLocks noChangeArrowheads="1"/>
          </p:cNvSpPr>
          <p:nvPr/>
        </p:nvSpPr>
        <p:spPr bwMode="auto">
          <a:xfrm>
            <a:off x="0" y="-1"/>
            <a:ext cx="9144000" cy="1044000"/>
          </a:xfrm>
          <a:prstGeom prst="rect">
            <a:avLst/>
          </a:pr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912813" fontAlgn="base">
              <a:spcBef>
                <a:spcPct val="0"/>
              </a:spcBef>
              <a:spcAft>
                <a:spcPct val="0"/>
              </a:spcAft>
            </a:pPr>
            <a:r>
              <a:rPr lang="it-IT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Dotazione di infrastrutture stradali provinciali sul territorio italiano</a:t>
            </a:r>
            <a:endParaRPr lang="it-IT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1116776"/>
            <a:ext cx="4072745" cy="5624592"/>
          </a:xfrm>
          <a:prstGeom prst="rect">
            <a:avLst/>
          </a:prstGeom>
        </p:spPr>
      </p:pic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47262819"/>
              </p:ext>
            </p:extLst>
          </p:nvPr>
        </p:nvGraphicFramePr>
        <p:xfrm>
          <a:off x="169238" y="1089887"/>
          <a:ext cx="4752528" cy="5214578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638928"/>
                <a:gridCol w="965690"/>
                <a:gridCol w="533581"/>
                <a:gridCol w="133458"/>
                <a:gridCol w="955052"/>
                <a:gridCol w="525819"/>
              </a:tblGrid>
              <a:tr h="36000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r>
                        <a:rPr lang="it-IT" sz="1200" b="1" kern="120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it-IT" sz="1200" b="1" kern="12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595" marR="7595" marT="7595" marB="0" anchor="b"/>
                </a:tc>
                <a:tc gridSpan="5"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r>
                        <a:rPr lang="it-IT" sz="1200" b="1" kern="120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Strade Provinciali </a:t>
                      </a:r>
                      <a:endParaRPr lang="it-IT" sz="1200" b="1" kern="12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595" marR="7595" marT="7595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60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r>
                        <a:rPr lang="it-IT" sz="1200" b="1" kern="120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it-IT" sz="1200" b="1" kern="12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595" marR="7595" marT="759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r>
                        <a:rPr lang="it-IT" sz="1200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v.a. </a:t>
                      </a:r>
                      <a:br>
                        <a:rPr lang="it-IT" sz="1200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it-IT" sz="1200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(Km)</a:t>
                      </a:r>
                      <a:endParaRPr lang="it-IT" sz="120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595" marR="7595" marT="759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r>
                        <a:rPr lang="it-IT" sz="1200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lang="it-IT" sz="120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595" marR="7595" marT="759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endParaRPr lang="it-IT" sz="120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595" marR="7595" marT="759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r>
                        <a:rPr lang="it-IT" sz="1200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Per 100 km di strada complessiva</a:t>
                      </a:r>
                      <a:endParaRPr lang="it-IT" sz="120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595" marR="7595" marT="759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r>
                        <a:rPr lang="it-IT" sz="1200" kern="12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Rank</a:t>
                      </a:r>
                      <a:endParaRPr lang="it-IT" sz="120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595" marR="7595" marT="7595" marB="0" anchor="ctr"/>
                </a:tc>
              </a:tr>
              <a:tr h="36000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r>
                        <a:rPr lang="it-IT" sz="1200" b="1" kern="120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Biella</a:t>
                      </a:r>
                      <a:endParaRPr lang="it-IT" sz="1200" b="1" kern="12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595" marR="7595" marT="759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r>
                        <a:rPr lang="it-IT" sz="1200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708,3</a:t>
                      </a:r>
                      <a:endParaRPr lang="it-IT" sz="120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595" marR="7595" marT="759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r>
                        <a:rPr lang="it-IT" sz="1200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0,6</a:t>
                      </a:r>
                      <a:endParaRPr lang="it-IT" sz="120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595" marR="7595" marT="759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endParaRPr lang="it-IT" sz="120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595" marR="7595" marT="759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r>
                        <a:rPr lang="it-IT" sz="1200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99,1</a:t>
                      </a:r>
                      <a:endParaRPr lang="it-IT" sz="120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595" marR="7595" marT="759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r>
                        <a:rPr lang="it-IT" sz="1200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1,0</a:t>
                      </a:r>
                      <a:endParaRPr lang="it-IT" sz="120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595" marR="7595" marT="7595" marB="0" anchor="ctr"/>
                </a:tc>
              </a:tr>
              <a:tr h="36000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r>
                        <a:rPr lang="it-IT" sz="1200" b="1" kern="120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Asti</a:t>
                      </a:r>
                      <a:endParaRPr lang="it-IT" sz="1200" b="1" kern="12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595" marR="7595" marT="759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r>
                        <a:rPr lang="it-IT" sz="1200" kern="1200">
                          <a:effectLst/>
                          <a:latin typeface="Arial" pitchFamily="34" charset="0"/>
                          <a:cs typeface="Arial" pitchFamily="34" charset="0"/>
                        </a:rPr>
                        <a:t>1.312,0</a:t>
                      </a:r>
                      <a:endParaRPr lang="it-IT" sz="1200" kern="120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595" marR="7595" marT="759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r>
                        <a:rPr lang="it-IT" sz="1200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1,2</a:t>
                      </a:r>
                      <a:endParaRPr lang="it-IT" sz="120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595" marR="7595" marT="759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endParaRPr lang="it-IT" sz="120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595" marR="7595" marT="759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r>
                        <a:rPr lang="it-IT" sz="1200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95,4</a:t>
                      </a:r>
                      <a:endParaRPr lang="it-IT" sz="120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595" marR="7595" marT="759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r>
                        <a:rPr lang="it-IT" sz="1200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2,0</a:t>
                      </a:r>
                      <a:endParaRPr lang="it-IT" sz="120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595" marR="7595" marT="7595" marB="0" anchor="ctr"/>
                </a:tc>
              </a:tr>
              <a:tr h="36000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r>
                        <a:rPr lang="it-IT" sz="1200" b="1" kern="120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Fermo</a:t>
                      </a:r>
                      <a:endParaRPr lang="it-IT" sz="1200" b="1" kern="120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595" marR="7595" marT="759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r>
                        <a:rPr lang="it-IT" sz="1200" kern="1200">
                          <a:effectLst/>
                          <a:latin typeface="Arial" pitchFamily="34" charset="0"/>
                          <a:cs typeface="Arial" pitchFamily="34" charset="0"/>
                        </a:rPr>
                        <a:t>856,3</a:t>
                      </a:r>
                      <a:endParaRPr lang="it-IT" sz="1200" kern="120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595" marR="7595" marT="759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r>
                        <a:rPr lang="it-IT" sz="1200" kern="1200">
                          <a:effectLst/>
                          <a:latin typeface="Arial" pitchFamily="34" charset="0"/>
                          <a:cs typeface="Arial" pitchFamily="34" charset="0"/>
                        </a:rPr>
                        <a:t>0,8</a:t>
                      </a:r>
                      <a:endParaRPr lang="it-IT" sz="1200" kern="120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595" marR="7595" marT="759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endParaRPr lang="it-IT" sz="1200" kern="120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595" marR="7595" marT="759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r>
                        <a:rPr lang="it-IT" sz="1200" kern="1200">
                          <a:effectLst/>
                          <a:latin typeface="Arial" pitchFamily="34" charset="0"/>
                          <a:cs typeface="Arial" pitchFamily="34" charset="0"/>
                        </a:rPr>
                        <a:t>93,9</a:t>
                      </a:r>
                      <a:endParaRPr lang="it-IT" sz="1200" kern="120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595" marR="7595" marT="759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r>
                        <a:rPr lang="it-IT" sz="1200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3,0</a:t>
                      </a:r>
                      <a:endParaRPr lang="it-IT" sz="120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595" marR="7595" marT="7595" marB="0" anchor="ctr"/>
                </a:tc>
              </a:tr>
              <a:tr h="36000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r>
                        <a:rPr lang="it-IT" sz="1200" b="1" kern="120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Macerata</a:t>
                      </a:r>
                      <a:endParaRPr lang="it-IT" sz="1200" b="1" kern="120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595" marR="7595" marT="759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r>
                        <a:rPr lang="it-IT" sz="1200" kern="1200">
                          <a:effectLst/>
                          <a:latin typeface="Arial" pitchFamily="34" charset="0"/>
                          <a:cs typeface="Arial" pitchFamily="34" charset="0"/>
                        </a:rPr>
                        <a:t>1.504,8</a:t>
                      </a:r>
                      <a:endParaRPr lang="it-IT" sz="1200" kern="120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595" marR="7595" marT="759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r>
                        <a:rPr lang="it-IT" sz="1200" kern="1200">
                          <a:effectLst/>
                          <a:latin typeface="Arial" pitchFamily="34" charset="0"/>
                          <a:cs typeface="Arial" pitchFamily="34" charset="0"/>
                        </a:rPr>
                        <a:t>1,3</a:t>
                      </a:r>
                      <a:endParaRPr lang="it-IT" sz="1200" kern="120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595" marR="7595" marT="759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endParaRPr lang="it-IT" sz="120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595" marR="7595" marT="759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r>
                        <a:rPr lang="it-IT" sz="1200" kern="1200">
                          <a:effectLst/>
                          <a:latin typeface="Arial" pitchFamily="34" charset="0"/>
                          <a:cs typeface="Arial" pitchFamily="34" charset="0"/>
                        </a:rPr>
                        <a:t>92,3</a:t>
                      </a:r>
                      <a:endParaRPr lang="it-IT" sz="1200" kern="120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595" marR="7595" marT="759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r>
                        <a:rPr lang="it-IT" sz="1200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4,0</a:t>
                      </a:r>
                      <a:endParaRPr lang="it-IT" sz="120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595" marR="7595" marT="7595" marB="0" anchor="ctr"/>
                </a:tc>
              </a:tr>
              <a:tr h="36000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r>
                        <a:rPr lang="it-IT" sz="1200" b="1" kern="120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Alessandria</a:t>
                      </a:r>
                      <a:endParaRPr lang="it-IT" sz="1200" b="1" kern="120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595" marR="7595" marT="759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r>
                        <a:rPr lang="it-IT" sz="1200" kern="1200">
                          <a:effectLst/>
                          <a:latin typeface="Arial" pitchFamily="34" charset="0"/>
                          <a:cs typeface="Arial" pitchFamily="34" charset="0"/>
                        </a:rPr>
                        <a:t>2.128,8</a:t>
                      </a:r>
                      <a:endParaRPr lang="it-IT" sz="1200" kern="120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595" marR="7595" marT="759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r>
                        <a:rPr lang="it-IT" sz="1200" kern="1200">
                          <a:effectLst/>
                          <a:latin typeface="Arial" pitchFamily="34" charset="0"/>
                          <a:cs typeface="Arial" pitchFamily="34" charset="0"/>
                        </a:rPr>
                        <a:t>1,9</a:t>
                      </a:r>
                      <a:endParaRPr lang="it-IT" sz="1200" kern="120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595" marR="7595" marT="759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endParaRPr lang="it-IT" sz="120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595" marR="7595" marT="759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r>
                        <a:rPr lang="it-IT" sz="1200" kern="1200">
                          <a:effectLst/>
                          <a:latin typeface="Arial" pitchFamily="34" charset="0"/>
                          <a:cs typeface="Arial" pitchFamily="34" charset="0"/>
                        </a:rPr>
                        <a:t>92,2</a:t>
                      </a:r>
                      <a:endParaRPr lang="it-IT" sz="1200" kern="120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595" marR="7595" marT="759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r>
                        <a:rPr lang="it-IT" sz="1200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5,0</a:t>
                      </a:r>
                      <a:endParaRPr lang="it-IT" sz="120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595" marR="7595" marT="7595" marB="0" anchor="ctr"/>
                </a:tc>
              </a:tr>
              <a:tr h="36000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r>
                        <a:rPr lang="it-IT" sz="1200" b="1" kern="120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Ascoli Piceno</a:t>
                      </a:r>
                      <a:endParaRPr lang="it-IT" sz="1200" b="1" kern="120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595" marR="7595" marT="759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r>
                        <a:rPr lang="it-IT" sz="1200" kern="1200">
                          <a:effectLst/>
                          <a:latin typeface="Arial" pitchFamily="34" charset="0"/>
                          <a:cs typeface="Arial" pitchFamily="34" charset="0"/>
                        </a:rPr>
                        <a:t>958,9</a:t>
                      </a:r>
                      <a:endParaRPr lang="it-IT" sz="1200" kern="120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595" marR="7595" marT="759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r>
                        <a:rPr lang="it-IT" sz="1200" kern="1200">
                          <a:effectLst/>
                          <a:latin typeface="Arial" pitchFamily="34" charset="0"/>
                          <a:cs typeface="Arial" pitchFamily="34" charset="0"/>
                        </a:rPr>
                        <a:t>0,9</a:t>
                      </a:r>
                      <a:endParaRPr lang="it-IT" sz="1200" kern="120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595" marR="7595" marT="759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endParaRPr lang="it-IT" sz="1200" kern="120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595" marR="7595" marT="759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r>
                        <a:rPr lang="it-IT" sz="1200" kern="1200">
                          <a:effectLst/>
                          <a:latin typeface="Arial" pitchFamily="34" charset="0"/>
                          <a:cs typeface="Arial" pitchFamily="34" charset="0"/>
                        </a:rPr>
                        <a:t>92,1</a:t>
                      </a:r>
                      <a:endParaRPr lang="it-IT" sz="1200" kern="120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595" marR="7595" marT="759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r>
                        <a:rPr lang="it-IT" sz="1200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6,0</a:t>
                      </a:r>
                      <a:endParaRPr lang="it-IT" sz="120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595" marR="7595" marT="7595" marB="0" anchor="ctr"/>
                </a:tc>
              </a:tr>
              <a:tr h="36000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r>
                        <a:rPr lang="it-IT" sz="1200" b="1" kern="120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Vercelli</a:t>
                      </a:r>
                      <a:endParaRPr lang="it-IT" sz="1200" b="1" kern="120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595" marR="7595" marT="759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r>
                        <a:rPr lang="it-IT" sz="1200" kern="1200">
                          <a:effectLst/>
                          <a:latin typeface="Arial" pitchFamily="34" charset="0"/>
                          <a:cs typeface="Arial" pitchFamily="34" charset="0"/>
                        </a:rPr>
                        <a:t>981,5</a:t>
                      </a:r>
                      <a:endParaRPr lang="it-IT" sz="1200" kern="120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595" marR="7595" marT="759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r>
                        <a:rPr lang="it-IT" sz="1200" kern="1200">
                          <a:effectLst/>
                          <a:latin typeface="Arial" pitchFamily="34" charset="0"/>
                          <a:cs typeface="Arial" pitchFamily="34" charset="0"/>
                        </a:rPr>
                        <a:t>0,9</a:t>
                      </a:r>
                      <a:endParaRPr lang="it-IT" sz="1200" kern="120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595" marR="7595" marT="759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endParaRPr lang="it-IT" sz="120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595" marR="7595" marT="759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r>
                        <a:rPr lang="it-IT" sz="1200" kern="1200">
                          <a:effectLst/>
                          <a:latin typeface="Arial" pitchFamily="34" charset="0"/>
                          <a:cs typeface="Arial" pitchFamily="34" charset="0"/>
                        </a:rPr>
                        <a:t>90,7</a:t>
                      </a:r>
                      <a:endParaRPr lang="it-IT" sz="1200" kern="120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595" marR="7595" marT="759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r>
                        <a:rPr lang="it-IT" sz="1200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7,0</a:t>
                      </a:r>
                      <a:endParaRPr lang="it-IT" sz="120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595" marR="7595" marT="7595" marB="0" anchor="ctr"/>
                </a:tc>
              </a:tr>
              <a:tr h="36000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r>
                        <a:rPr lang="it-IT" sz="1200" b="1" kern="120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Lecce</a:t>
                      </a:r>
                      <a:endParaRPr lang="it-IT" sz="1200" b="1" kern="120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595" marR="7595" marT="759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r>
                        <a:rPr lang="it-IT" sz="1200" kern="1200">
                          <a:effectLst/>
                          <a:latin typeface="Arial" pitchFamily="34" charset="0"/>
                          <a:cs typeface="Arial" pitchFamily="34" charset="0"/>
                        </a:rPr>
                        <a:t>2.196,2</a:t>
                      </a:r>
                      <a:endParaRPr lang="it-IT" sz="1200" kern="120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595" marR="7595" marT="759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r>
                        <a:rPr lang="it-IT" sz="1200" kern="1200">
                          <a:effectLst/>
                          <a:latin typeface="Arial" pitchFamily="34" charset="0"/>
                          <a:cs typeface="Arial" pitchFamily="34" charset="0"/>
                        </a:rPr>
                        <a:t>2,0</a:t>
                      </a:r>
                      <a:endParaRPr lang="it-IT" sz="1200" kern="120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595" marR="7595" marT="759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endParaRPr lang="it-IT" sz="120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595" marR="7595" marT="759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r>
                        <a:rPr lang="it-IT" sz="1200" kern="1200">
                          <a:effectLst/>
                          <a:latin typeface="Arial" pitchFamily="34" charset="0"/>
                          <a:cs typeface="Arial" pitchFamily="34" charset="0"/>
                        </a:rPr>
                        <a:t>90,3</a:t>
                      </a:r>
                      <a:endParaRPr lang="it-IT" sz="1200" kern="120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595" marR="7595" marT="759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r>
                        <a:rPr lang="it-IT" sz="1200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8,0</a:t>
                      </a:r>
                      <a:endParaRPr lang="it-IT" sz="120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595" marR="7595" marT="7595" marB="0" anchor="ctr"/>
                </a:tc>
              </a:tr>
              <a:tr h="36000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r>
                        <a:rPr lang="it-IT" sz="1200" b="1" kern="120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Pesaro e Urbino</a:t>
                      </a:r>
                      <a:endParaRPr lang="it-IT" sz="1200" b="1" kern="120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595" marR="7595" marT="759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r>
                        <a:rPr lang="it-IT" sz="1200" kern="1200">
                          <a:effectLst/>
                          <a:latin typeface="Arial" pitchFamily="34" charset="0"/>
                          <a:cs typeface="Arial" pitchFamily="34" charset="0"/>
                        </a:rPr>
                        <a:t>1.644,1</a:t>
                      </a:r>
                      <a:endParaRPr lang="it-IT" sz="1200" kern="120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595" marR="7595" marT="759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r>
                        <a:rPr lang="it-IT" sz="1200" kern="1200">
                          <a:effectLst/>
                          <a:latin typeface="Arial" pitchFamily="34" charset="0"/>
                          <a:cs typeface="Arial" pitchFamily="34" charset="0"/>
                        </a:rPr>
                        <a:t>1,5</a:t>
                      </a:r>
                      <a:endParaRPr lang="it-IT" sz="1200" kern="120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595" marR="7595" marT="759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endParaRPr lang="it-IT" sz="1200" kern="120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595" marR="7595" marT="759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r>
                        <a:rPr lang="it-IT" sz="1200" kern="1200">
                          <a:effectLst/>
                          <a:latin typeface="Arial" pitchFamily="34" charset="0"/>
                          <a:cs typeface="Arial" pitchFamily="34" charset="0"/>
                        </a:rPr>
                        <a:t>89,7</a:t>
                      </a:r>
                      <a:endParaRPr lang="it-IT" sz="1200" kern="120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595" marR="7595" marT="759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r>
                        <a:rPr lang="it-IT" sz="1200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9,0</a:t>
                      </a:r>
                      <a:endParaRPr lang="it-IT" sz="120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595" marR="7595" marT="7595" marB="0" anchor="ctr"/>
                </a:tc>
              </a:tr>
              <a:tr h="36000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r>
                        <a:rPr lang="it-IT" sz="1200" b="1" kern="120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Cuneo</a:t>
                      </a:r>
                      <a:endParaRPr lang="it-IT" sz="1200" b="1" kern="120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595" marR="7595" marT="759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r>
                        <a:rPr lang="it-IT" sz="1200" kern="1200">
                          <a:effectLst/>
                          <a:latin typeface="Arial" pitchFamily="34" charset="0"/>
                          <a:cs typeface="Arial" pitchFamily="34" charset="0"/>
                        </a:rPr>
                        <a:t>3.300,0</a:t>
                      </a:r>
                      <a:endParaRPr lang="it-IT" sz="1200" kern="120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595" marR="7595" marT="759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r>
                        <a:rPr lang="it-IT" sz="1200" kern="1200">
                          <a:effectLst/>
                          <a:latin typeface="Arial" pitchFamily="34" charset="0"/>
                          <a:cs typeface="Arial" pitchFamily="34" charset="0"/>
                        </a:rPr>
                        <a:t>3,0</a:t>
                      </a:r>
                      <a:endParaRPr lang="it-IT" sz="1200" kern="120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595" marR="7595" marT="759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endParaRPr lang="it-IT" sz="120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595" marR="7595" marT="759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r>
                        <a:rPr lang="it-IT" sz="1200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89,6</a:t>
                      </a:r>
                      <a:endParaRPr lang="it-IT" sz="120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595" marR="7595" marT="759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r>
                        <a:rPr lang="it-IT" sz="1200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10,0</a:t>
                      </a:r>
                      <a:endParaRPr lang="it-IT" sz="120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595" marR="7595" marT="7595" marB="0" anchor="ctr"/>
                </a:tc>
              </a:tr>
              <a:tr h="36000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r>
                        <a:rPr lang="it-IT" sz="1200" b="1" kern="120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Crotone</a:t>
                      </a:r>
                      <a:endParaRPr lang="it-IT" sz="1200" b="1" kern="120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595" marR="7595" marT="759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r>
                        <a:rPr lang="it-IT" sz="1200" kern="1200">
                          <a:effectLst/>
                          <a:latin typeface="Arial" pitchFamily="34" charset="0"/>
                          <a:cs typeface="Arial" pitchFamily="34" charset="0"/>
                        </a:rPr>
                        <a:t>826,4</a:t>
                      </a:r>
                      <a:endParaRPr lang="it-IT" sz="1200" kern="120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595" marR="7595" marT="759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r>
                        <a:rPr lang="it-IT" sz="1200" kern="1200">
                          <a:effectLst/>
                          <a:latin typeface="Arial" pitchFamily="34" charset="0"/>
                          <a:cs typeface="Arial" pitchFamily="34" charset="0"/>
                        </a:rPr>
                        <a:t>0,7</a:t>
                      </a:r>
                      <a:endParaRPr lang="it-IT" sz="1200" kern="120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595" marR="7595" marT="759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endParaRPr lang="it-IT" sz="1200" kern="120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595" marR="7595" marT="759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r>
                        <a:rPr lang="it-IT" sz="1200" kern="1200">
                          <a:effectLst/>
                          <a:latin typeface="Arial" pitchFamily="34" charset="0"/>
                          <a:cs typeface="Arial" pitchFamily="34" charset="0"/>
                        </a:rPr>
                        <a:t>87,4</a:t>
                      </a:r>
                      <a:endParaRPr lang="it-IT" sz="1200" kern="120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595" marR="7595" marT="759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r>
                        <a:rPr lang="it-IT" sz="1200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11,0</a:t>
                      </a:r>
                      <a:endParaRPr lang="it-IT" sz="120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595" marR="7595" marT="7595" marB="0" anchor="ctr"/>
                </a:tc>
              </a:tr>
              <a:tr h="36000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r>
                        <a:rPr lang="it-IT" sz="1200" b="1" kern="120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Vicenza</a:t>
                      </a:r>
                      <a:endParaRPr lang="it-IT" sz="1200" b="1" kern="120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595" marR="7595" marT="759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r>
                        <a:rPr lang="it-IT" sz="1200" kern="1200">
                          <a:effectLst/>
                          <a:latin typeface="Arial" pitchFamily="34" charset="0"/>
                          <a:cs typeface="Arial" pitchFamily="34" charset="0"/>
                        </a:rPr>
                        <a:t>1.266,2</a:t>
                      </a:r>
                      <a:endParaRPr lang="it-IT" sz="1200" kern="120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595" marR="7595" marT="759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r>
                        <a:rPr lang="it-IT" sz="1200" kern="1200">
                          <a:effectLst/>
                          <a:latin typeface="Arial" pitchFamily="34" charset="0"/>
                          <a:cs typeface="Arial" pitchFamily="34" charset="0"/>
                        </a:rPr>
                        <a:t>1,1</a:t>
                      </a:r>
                      <a:endParaRPr lang="it-IT" sz="1200" kern="120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595" marR="7595" marT="759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endParaRPr lang="it-IT" sz="120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595" marR="7595" marT="759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r>
                        <a:rPr lang="it-IT" sz="1200" kern="1200">
                          <a:effectLst/>
                          <a:latin typeface="Arial" pitchFamily="34" charset="0"/>
                          <a:cs typeface="Arial" pitchFamily="34" charset="0"/>
                        </a:rPr>
                        <a:t>87,4</a:t>
                      </a:r>
                      <a:endParaRPr lang="it-IT" sz="1200" kern="120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595" marR="7595" marT="759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r>
                        <a:rPr lang="it-IT" sz="1200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12,0</a:t>
                      </a:r>
                      <a:endParaRPr lang="it-IT" sz="120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595" marR="7595" marT="7595" marB="0" anchor="ctr"/>
                </a:tc>
              </a:tr>
              <a:tr h="36000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r>
                        <a:rPr lang="it-IT" sz="1200" b="1" kern="120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Brindisi</a:t>
                      </a:r>
                      <a:endParaRPr lang="it-IT" sz="1200" b="1" kern="120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595" marR="7595" marT="759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r>
                        <a:rPr lang="it-IT" sz="1200" kern="1200">
                          <a:effectLst/>
                          <a:latin typeface="Arial" pitchFamily="34" charset="0"/>
                          <a:cs typeface="Arial" pitchFamily="34" charset="0"/>
                        </a:rPr>
                        <a:t>926,9</a:t>
                      </a:r>
                      <a:endParaRPr lang="it-IT" sz="1200" kern="120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595" marR="7595" marT="759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r>
                        <a:rPr lang="it-IT" sz="1200" kern="1200">
                          <a:effectLst/>
                          <a:latin typeface="Arial" pitchFamily="34" charset="0"/>
                          <a:cs typeface="Arial" pitchFamily="34" charset="0"/>
                        </a:rPr>
                        <a:t>0,8</a:t>
                      </a:r>
                      <a:endParaRPr lang="it-IT" sz="1200" kern="120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595" marR="7595" marT="759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endParaRPr lang="it-IT" sz="1200" kern="120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595" marR="7595" marT="759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r>
                        <a:rPr lang="it-IT" sz="1200" kern="1200">
                          <a:effectLst/>
                          <a:latin typeface="Arial" pitchFamily="34" charset="0"/>
                          <a:cs typeface="Arial" pitchFamily="34" charset="0"/>
                        </a:rPr>
                        <a:t>87,2</a:t>
                      </a:r>
                      <a:endParaRPr lang="it-IT" sz="1200" kern="120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595" marR="7595" marT="759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r>
                        <a:rPr lang="it-IT" sz="1200" kern="1200">
                          <a:effectLst/>
                          <a:latin typeface="Arial" pitchFamily="34" charset="0"/>
                          <a:cs typeface="Arial" pitchFamily="34" charset="0"/>
                        </a:rPr>
                        <a:t>13,0</a:t>
                      </a:r>
                      <a:endParaRPr lang="it-IT" sz="1200" kern="120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595" marR="7595" marT="7595" marB="0" anchor="ctr"/>
                </a:tc>
              </a:tr>
              <a:tr h="36000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r>
                        <a:rPr lang="it-IT" sz="1200" b="1" kern="120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Reggio nell'Emilia</a:t>
                      </a:r>
                      <a:endParaRPr lang="it-IT" sz="1200" b="1" kern="120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595" marR="7595" marT="759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r>
                        <a:rPr lang="it-IT" sz="1200" kern="1200">
                          <a:effectLst/>
                          <a:latin typeface="Arial" pitchFamily="34" charset="0"/>
                          <a:cs typeface="Arial" pitchFamily="34" charset="0"/>
                        </a:rPr>
                        <a:t>1.125,0</a:t>
                      </a:r>
                      <a:endParaRPr lang="it-IT" sz="1200" kern="120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595" marR="7595" marT="759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r>
                        <a:rPr lang="it-IT" sz="1200" kern="1200">
                          <a:effectLst/>
                          <a:latin typeface="Arial" pitchFamily="34" charset="0"/>
                          <a:cs typeface="Arial" pitchFamily="34" charset="0"/>
                        </a:rPr>
                        <a:t>1,0</a:t>
                      </a:r>
                      <a:endParaRPr lang="it-IT" sz="1200" kern="120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595" marR="7595" marT="759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endParaRPr lang="it-IT" sz="120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595" marR="7595" marT="759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r>
                        <a:rPr lang="it-IT" sz="1200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87,0</a:t>
                      </a:r>
                      <a:endParaRPr lang="it-IT" sz="120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595" marR="7595" marT="759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r>
                        <a:rPr lang="it-IT" sz="1200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14,0</a:t>
                      </a:r>
                      <a:endParaRPr lang="it-IT" sz="120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595" marR="7595" marT="7595" marB="0" anchor="ctr"/>
                </a:tc>
              </a:tr>
              <a:tr h="36000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r>
                        <a:rPr lang="it-IT" sz="1200" b="1" kern="120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Lecco</a:t>
                      </a:r>
                      <a:endParaRPr lang="it-IT" sz="1200" b="1" kern="120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595" marR="7595" marT="759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r>
                        <a:rPr lang="it-IT" sz="1200" kern="1200">
                          <a:effectLst/>
                          <a:latin typeface="Arial" pitchFamily="34" charset="0"/>
                          <a:cs typeface="Arial" pitchFamily="34" charset="0"/>
                        </a:rPr>
                        <a:t>469,4</a:t>
                      </a:r>
                      <a:endParaRPr lang="it-IT" sz="1200" kern="120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595" marR="7595" marT="759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r>
                        <a:rPr lang="it-IT" sz="1200" kern="1200">
                          <a:effectLst/>
                          <a:latin typeface="Arial" pitchFamily="34" charset="0"/>
                          <a:cs typeface="Arial" pitchFamily="34" charset="0"/>
                        </a:rPr>
                        <a:t>0,4</a:t>
                      </a:r>
                      <a:endParaRPr lang="it-IT" sz="1200" kern="120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595" marR="7595" marT="759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endParaRPr lang="it-IT" sz="120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595" marR="7595" marT="759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r>
                        <a:rPr lang="it-IT" sz="1200" kern="1200">
                          <a:effectLst/>
                          <a:latin typeface="Arial" pitchFamily="34" charset="0"/>
                          <a:cs typeface="Arial" pitchFamily="34" charset="0"/>
                        </a:rPr>
                        <a:t>86,7</a:t>
                      </a:r>
                      <a:endParaRPr lang="it-IT" sz="1200" kern="120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595" marR="7595" marT="759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r>
                        <a:rPr lang="it-IT" sz="1200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15,0</a:t>
                      </a:r>
                      <a:endParaRPr lang="it-IT" sz="120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595" marR="7595" marT="7595" marB="0" anchor="ctr"/>
                </a:tc>
              </a:tr>
              <a:tr h="36000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r>
                        <a:rPr lang="it-IT" sz="1200" b="1" kern="120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Grosseto</a:t>
                      </a:r>
                      <a:endParaRPr lang="it-IT" sz="1200" b="1" kern="120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595" marR="7595" marT="759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r>
                        <a:rPr lang="it-IT" sz="1200" kern="1200">
                          <a:effectLst/>
                          <a:latin typeface="Arial" pitchFamily="34" charset="0"/>
                          <a:cs typeface="Arial" pitchFamily="34" charset="0"/>
                        </a:rPr>
                        <a:t>1.708,4</a:t>
                      </a:r>
                      <a:endParaRPr lang="it-IT" sz="1200" kern="120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595" marR="7595" marT="759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r>
                        <a:rPr lang="it-IT" sz="1200" kern="1200">
                          <a:effectLst/>
                          <a:latin typeface="Arial" pitchFamily="34" charset="0"/>
                          <a:cs typeface="Arial" pitchFamily="34" charset="0"/>
                        </a:rPr>
                        <a:t>1,5</a:t>
                      </a:r>
                      <a:endParaRPr lang="it-IT" sz="1200" kern="120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595" marR="7595" marT="759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endParaRPr lang="it-IT" sz="1200" kern="120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595" marR="7595" marT="759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r>
                        <a:rPr lang="it-IT" sz="1200" kern="1200">
                          <a:effectLst/>
                          <a:latin typeface="Arial" pitchFamily="34" charset="0"/>
                          <a:cs typeface="Arial" pitchFamily="34" charset="0"/>
                        </a:rPr>
                        <a:t>86,0</a:t>
                      </a:r>
                      <a:endParaRPr lang="it-IT" sz="1200" kern="120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595" marR="7595" marT="759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r>
                        <a:rPr lang="it-IT" sz="1200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16,0</a:t>
                      </a:r>
                      <a:endParaRPr lang="it-IT" sz="120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595" marR="7595" marT="7595" marB="0" anchor="ctr"/>
                </a:tc>
              </a:tr>
              <a:tr h="36000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r>
                        <a:rPr lang="it-IT" sz="1200" b="1" kern="120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Parma</a:t>
                      </a:r>
                      <a:endParaRPr lang="it-IT" sz="1200" b="1" kern="120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595" marR="7595" marT="759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r>
                        <a:rPr lang="it-IT" sz="1200" kern="1200">
                          <a:effectLst/>
                          <a:latin typeface="Arial" pitchFamily="34" charset="0"/>
                          <a:cs typeface="Arial" pitchFamily="34" charset="0"/>
                        </a:rPr>
                        <a:t>1.334,7</a:t>
                      </a:r>
                      <a:endParaRPr lang="it-IT" sz="1200" kern="120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595" marR="7595" marT="759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r>
                        <a:rPr lang="it-IT" sz="1200" kern="1200">
                          <a:effectLst/>
                          <a:latin typeface="Arial" pitchFamily="34" charset="0"/>
                          <a:cs typeface="Arial" pitchFamily="34" charset="0"/>
                        </a:rPr>
                        <a:t>1,2</a:t>
                      </a:r>
                      <a:endParaRPr lang="it-IT" sz="1200" kern="120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595" marR="7595" marT="759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endParaRPr lang="it-IT" sz="120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595" marR="7595" marT="759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r>
                        <a:rPr lang="it-IT" sz="1200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86,0</a:t>
                      </a:r>
                      <a:endParaRPr lang="it-IT" sz="120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595" marR="7595" marT="759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r>
                        <a:rPr lang="it-IT" sz="1200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17,0</a:t>
                      </a:r>
                      <a:endParaRPr lang="it-IT" sz="120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595" marR="7595" marT="7595" marB="0" anchor="ctr"/>
                </a:tc>
              </a:tr>
              <a:tr h="36000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r>
                        <a:rPr lang="it-IT" sz="1200" b="1" kern="120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Torino</a:t>
                      </a:r>
                      <a:endParaRPr lang="it-IT" sz="1200" b="1" kern="120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595" marR="7595" marT="759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r>
                        <a:rPr lang="it-IT" sz="1200" kern="1200">
                          <a:effectLst/>
                          <a:latin typeface="Arial" pitchFamily="34" charset="0"/>
                          <a:cs typeface="Arial" pitchFamily="34" charset="0"/>
                        </a:rPr>
                        <a:t>2.765,9</a:t>
                      </a:r>
                      <a:endParaRPr lang="it-IT" sz="1200" kern="120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595" marR="7595" marT="759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r>
                        <a:rPr lang="it-IT" sz="1200" kern="1200">
                          <a:effectLst/>
                          <a:latin typeface="Arial" pitchFamily="34" charset="0"/>
                          <a:cs typeface="Arial" pitchFamily="34" charset="0"/>
                        </a:rPr>
                        <a:t>2,5</a:t>
                      </a:r>
                      <a:endParaRPr lang="it-IT" sz="1200" kern="120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595" marR="7595" marT="759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endParaRPr lang="it-IT" sz="120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595" marR="7595" marT="759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r>
                        <a:rPr lang="it-IT" sz="1200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85,8</a:t>
                      </a:r>
                      <a:endParaRPr lang="it-IT" sz="120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595" marR="7595" marT="759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r>
                        <a:rPr lang="it-IT" sz="1200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18,0</a:t>
                      </a:r>
                      <a:endParaRPr lang="it-IT" sz="120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595" marR="7595" marT="7595" marB="0" anchor="ctr"/>
                </a:tc>
              </a:tr>
              <a:tr h="36000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endParaRPr lang="it-IT" sz="1200" b="1" kern="120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595" marR="7595" marT="759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endParaRPr lang="it-IT" sz="1200" kern="120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595" marR="7595" marT="759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endParaRPr lang="it-IT" sz="1200" kern="120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595" marR="7595" marT="759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endParaRPr lang="it-IT" sz="1200" kern="120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595" marR="7595" marT="759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endParaRPr lang="it-IT" sz="120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595" marR="7595" marT="759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endParaRPr lang="it-IT" sz="120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595" marR="7595" marT="7595" marB="0" anchor="b"/>
                </a:tc>
              </a:tr>
              <a:tr h="36000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r>
                        <a:rPr lang="it-IT" sz="1200" b="1" kern="120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Italia</a:t>
                      </a:r>
                      <a:endParaRPr lang="it-IT" sz="1200" b="1" kern="12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595" marR="7595" marT="759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r>
                        <a:rPr lang="it-IT" sz="1200" kern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111.513,6</a:t>
                      </a:r>
                      <a:endParaRPr lang="it-IT" sz="120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595" marR="7595" marT="759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r>
                        <a:rPr lang="it-IT" sz="1200" kern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100,0</a:t>
                      </a:r>
                      <a:endParaRPr lang="it-IT" sz="120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595" marR="7595" marT="759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endParaRPr lang="it-IT" sz="120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595" marR="7595" marT="759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r>
                        <a:rPr lang="it-IT" sz="1200" kern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72,3</a:t>
                      </a:r>
                      <a:endParaRPr lang="it-IT" sz="120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595" marR="7595" marT="759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r>
                        <a:rPr lang="it-IT" sz="1200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it-IT" sz="120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595" marR="7595" marT="7595" marB="0" anchor="b"/>
                </a:tc>
              </a:tr>
            </a:tbl>
          </a:graphicData>
        </a:graphic>
      </p:graphicFrame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665427"/>
            <a:ext cx="2133600" cy="192573"/>
          </a:xfrm>
          <a:prstGeom prst="rect">
            <a:avLst/>
          </a:prstGeom>
        </p:spPr>
        <p:txBody>
          <a:bodyPr/>
          <a:lstStyle>
            <a:lvl1pPr>
              <a:defRPr sz="1000" b="1" i="1">
                <a:solidFill>
                  <a:srgbClr val="002B4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it-IT" dirty="0" smtClean="0"/>
              <a:t>Fondazione </a:t>
            </a:r>
            <a:r>
              <a:rPr lang="it-IT" dirty="0" err="1" smtClean="0"/>
              <a:t>Censis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78854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9"/>
          <p:cNvSpPr>
            <a:spLocks noChangeArrowheads="1"/>
          </p:cNvSpPr>
          <p:nvPr/>
        </p:nvSpPr>
        <p:spPr bwMode="auto">
          <a:xfrm>
            <a:off x="0" y="1"/>
            <a:ext cx="9144000" cy="764704"/>
          </a:xfrm>
          <a:prstGeom prst="rect">
            <a:avLst/>
          </a:pr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912813" fontAlgn="base">
              <a:spcBef>
                <a:spcPct val="0"/>
              </a:spcBef>
              <a:spcAft>
                <a:spcPct val="0"/>
              </a:spcAft>
            </a:pPr>
            <a:r>
              <a:rPr lang="it-IT" sz="2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Province con almeno 800.000 abitanti</a:t>
            </a:r>
            <a:endParaRPr lang="it-IT" sz="28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10480168"/>
              </p:ext>
            </p:extLst>
          </p:nvPr>
        </p:nvGraphicFramePr>
        <p:xfrm>
          <a:off x="179512" y="908707"/>
          <a:ext cx="4176464" cy="5472620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978325"/>
                <a:gridCol w="2198139"/>
              </a:tblGrid>
              <a:tr h="2379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3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Province</a:t>
                      </a:r>
                      <a:endParaRPr lang="it-IT" sz="13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139" marR="401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3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Popolazione </a:t>
                      </a:r>
                      <a:r>
                        <a:rPr lang="it-IT" sz="13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residente</a:t>
                      </a:r>
                      <a:endParaRPr lang="it-IT" sz="13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139" marR="40139" marT="0" marB="0"/>
                </a:tc>
              </a:tr>
              <a:tr h="2379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3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Roma</a:t>
                      </a:r>
                      <a:endParaRPr lang="it-IT" sz="13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139" marR="4013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682750" algn="dec"/>
                        </a:tabLst>
                      </a:pPr>
                      <a:r>
                        <a:rPr lang="it-IT" sz="13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4.039.813</a:t>
                      </a:r>
                      <a:endParaRPr lang="it-IT" sz="1300" dirty="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139" marR="40139" marT="0" marB="0" anchor="b"/>
                </a:tc>
              </a:tr>
              <a:tr h="2379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3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Milano</a:t>
                      </a:r>
                      <a:endParaRPr lang="it-IT" sz="13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139" marR="4013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682750" algn="dec"/>
                        </a:tabLst>
                      </a:pPr>
                      <a:r>
                        <a:rPr lang="it-IT" sz="13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3.075.083</a:t>
                      </a:r>
                      <a:endParaRPr lang="it-IT" sz="1300" dirty="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139" marR="40139" marT="0" marB="0" anchor="b"/>
                </a:tc>
              </a:tr>
              <a:tr h="2379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3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Napoli</a:t>
                      </a:r>
                      <a:endParaRPr lang="it-IT" sz="13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139" marR="4013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682750" algn="dec"/>
                        </a:tabLst>
                      </a:pPr>
                      <a:r>
                        <a:rPr lang="it-IT" sz="13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3.055.339</a:t>
                      </a:r>
                      <a:endParaRPr lang="it-IT" sz="1300" dirty="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139" marR="40139" marT="0" marB="0" anchor="b"/>
                </a:tc>
              </a:tr>
              <a:tr h="2379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3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Torino</a:t>
                      </a:r>
                      <a:endParaRPr lang="it-IT" sz="13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139" marR="4013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682750" algn="dec"/>
                        </a:tabLst>
                      </a:pPr>
                      <a:r>
                        <a:rPr lang="it-IT" sz="13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2.254.720</a:t>
                      </a:r>
                      <a:endParaRPr lang="it-IT" sz="1300" dirty="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139" marR="40139" marT="0" marB="0" anchor="b"/>
                </a:tc>
              </a:tr>
              <a:tr h="2379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3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Brescia</a:t>
                      </a:r>
                      <a:endParaRPr lang="it-IT" sz="13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139" marR="4013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682750" algn="dec"/>
                        </a:tabLst>
                      </a:pPr>
                      <a:r>
                        <a:rPr lang="it-IT" sz="13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1.247.192</a:t>
                      </a:r>
                      <a:endParaRPr lang="it-IT" sz="1300" dirty="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139" marR="40139" marT="0" marB="0" anchor="b"/>
                </a:tc>
              </a:tr>
              <a:tr h="2379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3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Bari</a:t>
                      </a:r>
                      <a:endParaRPr lang="it-IT" sz="13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139" marR="4013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682750" algn="dec"/>
                        </a:tabLst>
                      </a:pPr>
                      <a:r>
                        <a:rPr lang="it-IT" sz="13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1.246.297</a:t>
                      </a:r>
                      <a:endParaRPr lang="it-IT" sz="1300" dirty="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139" marR="40139" marT="0" marB="0" anchor="b"/>
                </a:tc>
              </a:tr>
              <a:tr h="2379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300">
                          <a:effectLst/>
                          <a:latin typeface="Arial" pitchFamily="34" charset="0"/>
                          <a:cs typeface="Arial" pitchFamily="34" charset="0"/>
                        </a:rPr>
                        <a:t>Palermo</a:t>
                      </a:r>
                      <a:endParaRPr lang="it-IT" sz="130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139" marR="4013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682750" algn="dec"/>
                        </a:tabLst>
                      </a:pPr>
                      <a:r>
                        <a:rPr lang="it-IT" sz="13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1.243.638</a:t>
                      </a:r>
                      <a:endParaRPr lang="it-IT" sz="1300" dirty="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139" marR="40139" marT="0" marB="0" anchor="b"/>
                </a:tc>
              </a:tr>
              <a:tr h="2379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300">
                          <a:effectLst/>
                          <a:latin typeface="Arial" pitchFamily="34" charset="0"/>
                          <a:cs typeface="Arial" pitchFamily="34" charset="0"/>
                        </a:rPr>
                        <a:t>Bergamo</a:t>
                      </a:r>
                      <a:endParaRPr lang="it-IT" sz="130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139" marR="4013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682750" algn="dec"/>
                        </a:tabLst>
                      </a:pPr>
                      <a:r>
                        <a:rPr lang="it-IT" sz="13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1.094.062</a:t>
                      </a:r>
                      <a:endParaRPr lang="it-IT" sz="1300" dirty="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139" marR="40139" marT="0" marB="0" anchor="b"/>
                </a:tc>
              </a:tr>
              <a:tr h="2379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300">
                          <a:effectLst/>
                          <a:latin typeface="Arial" pitchFamily="34" charset="0"/>
                          <a:cs typeface="Arial" pitchFamily="34" charset="0"/>
                        </a:rPr>
                        <a:t>Salerno</a:t>
                      </a:r>
                      <a:endParaRPr lang="it-IT" sz="130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139" marR="4013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682750" algn="dec"/>
                        </a:tabLst>
                      </a:pPr>
                      <a:r>
                        <a:rPr lang="it-IT" sz="13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1.093.453</a:t>
                      </a:r>
                      <a:endParaRPr lang="it-IT" sz="1300" dirty="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139" marR="40139" marT="0" marB="0" anchor="b"/>
                </a:tc>
              </a:tr>
              <a:tr h="2379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300">
                          <a:effectLst/>
                          <a:latin typeface="Arial" pitchFamily="34" charset="0"/>
                          <a:cs typeface="Arial" pitchFamily="34" charset="0"/>
                        </a:rPr>
                        <a:t>Catania</a:t>
                      </a:r>
                      <a:endParaRPr lang="it-IT" sz="130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139" marR="4013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682750" algn="dec"/>
                        </a:tabLst>
                      </a:pPr>
                      <a:r>
                        <a:rPr lang="it-IT" sz="13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1.077.113</a:t>
                      </a:r>
                      <a:endParaRPr lang="it-IT" sz="1300" dirty="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139" marR="40139" marT="0" marB="0" anchor="b"/>
                </a:tc>
              </a:tr>
              <a:tr h="2379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300">
                          <a:effectLst/>
                          <a:latin typeface="Arial" pitchFamily="34" charset="0"/>
                          <a:cs typeface="Arial" pitchFamily="34" charset="0"/>
                        </a:rPr>
                        <a:t>Bologna</a:t>
                      </a:r>
                      <a:endParaRPr lang="it-IT" sz="130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139" marR="4013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682750" algn="dec"/>
                        </a:tabLst>
                      </a:pPr>
                      <a:r>
                        <a:rPr lang="it-IT" sz="13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990.681</a:t>
                      </a:r>
                      <a:endParaRPr lang="it-IT" sz="1300" dirty="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139" marR="40139" marT="0" marB="0" anchor="b"/>
                </a:tc>
              </a:tr>
              <a:tr h="2379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300">
                          <a:effectLst/>
                          <a:latin typeface="Arial" pitchFamily="34" charset="0"/>
                          <a:cs typeface="Arial" pitchFamily="34" charset="0"/>
                        </a:rPr>
                        <a:t>Firenze</a:t>
                      </a:r>
                      <a:endParaRPr lang="it-IT" sz="130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139" marR="4013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682750" algn="dec"/>
                        </a:tabLst>
                      </a:pPr>
                      <a:r>
                        <a:rPr lang="it-IT" sz="13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987.354</a:t>
                      </a:r>
                      <a:endParaRPr lang="it-IT" sz="1300" dirty="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139" marR="40139" marT="0" marB="0" anchor="b"/>
                </a:tc>
              </a:tr>
              <a:tr h="2379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300">
                          <a:effectLst/>
                          <a:latin typeface="Arial" pitchFamily="34" charset="0"/>
                          <a:cs typeface="Arial" pitchFamily="34" charset="0"/>
                        </a:rPr>
                        <a:t>Padova</a:t>
                      </a:r>
                      <a:endParaRPr lang="it-IT" sz="130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139" marR="4013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682750" algn="dec"/>
                        </a:tabLst>
                      </a:pPr>
                      <a:r>
                        <a:rPr lang="it-IT" sz="13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927.848</a:t>
                      </a:r>
                      <a:endParaRPr lang="it-IT" sz="1300" dirty="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139" marR="40139" marT="0" marB="0" anchor="b"/>
                </a:tc>
              </a:tr>
              <a:tr h="2379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300">
                          <a:effectLst/>
                          <a:latin typeface="Arial" pitchFamily="34" charset="0"/>
                          <a:cs typeface="Arial" pitchFamily="34" charset="0"/>
                        </a:rPr>
                        <a:t>Caserta</a:t>
                      </a:r>
                      <a:endParaRPr lang="it-IT" sz="130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139" marR="4013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682750" algn="dec"/>
                        </a:tabLst>
                      </a:pPr>
                      <a:r>
                        <a:rPr lang="it-IT" sz="13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908.784</a:t>
                      </a:r>
                      <a:endParaRPr lang="it-IT" sz="1300" dirty="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139" marR="40139" marT="0" marB="0" anchor="b"/>
                </a:tc>
              </a:tr>
              <a:tr h="2379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300">
                          <a:effectLst/>
                          <a:latin typeface="Arial" pitchFamily="34" charset="0"/>
                          <a:cs typeface="Arial" pitchFamily="34" charset="0"/>
                        </a:rPr>
                        <a:t>Verona</a:t>
                      </a:r>
                      <a:endParaRPr lang="it-IT" sz="130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139" marR="4013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682750" algn="dec"/>
                        </a:tabLst>
                      </a:pPr>
                      <a:r>
                        <a:rPr lang="it-IT" sz="13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907.352</a:t>
                      </a:r>
                      <a:endParaRPr lang="it-IT" sz="1300" dirty="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139" marR="40139" marT="0" marB="0" anchor="b"/>
                </a:tc>
              </a:tr>
              <a:tr h="2379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300">
                          <a:effectLst/>
                          <a:latin typeface="Arial" pitchFamily="34" charset="0"/>
                          <a:cs typeface="Arial" pitchFamily="34" charset="0"/>
                        </a:rPr>
                        <a:t>Treviso</a:t>
                      </a:r>
                      <a:endParaRPr lang="it-IT" sz="130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139" marR="4013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682750" algn="dec"/>
                        </a:tabLst>
                      </a:pPr>
                      <a:r>
                        <a:rPr lang="it-IT" sz="13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881.245</a:t>
                      </a:r>
                      <a:endParaRPr lang="it-IT" sz="1300" dirty="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139" marR="40139" marT="0" marB="0" anchor="b"/>
                </a:tc>
              </a:tr>
              <a:tr h="2379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300">
                          <a:effectLst/>
                          <a:latin typeface="Arial" pitchFamily="34" charset="0"/>
                          <a:cs typeface="Arial" pitchFamily="34" charset="0"/>
                        </a:rPr>
                        <a:t>Varese</a:t>
                      </a:r>
                      <a:endParaRPr lang="it-IT" sz="130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139" marR="4013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682750" algn="dec"/>
                        </a:tabLst>
                      </a:pPr>
                      <a:r>
                        <a:rPr lang="it-IT" sz="13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876.960</a:t>
                      </a:r>
                      <a:endParaRPr lang="it-IT" sz="1300" dirty="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139" marR="40139" marT="0" marB="0" anchor="b"/>
                </a:tc>
              </a:tr>
              <a:tr h="2379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300">
                          <a:effectLst/>
                          <a:latin typeface="Arial" pitchFamily="34" charset="0"/>
                          <a:cs typeface="Arial" pitchFamily="34" charset="0"/>
                        </a:rPr>
                        <a:t>Vicenza</a:t>
                      </a:r>
                      <a:endParaRPr lang="it-IT" sz="130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139" marR="4013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682750" algn="dec"/>
                        </a:tabLst>
                      </a:pPr>
                      <a:r>
                        <a:rPr lang="it-IT" sz="13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865.421</a:t>
                      </a:r>
                      <a:endParaRPr lang="it-IT" sz="1300" dirty="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139" marR="40139" marT="0" marB="0" anchor="b"/>
                </a:tc>
              </a:tr>
              <a:tr h="2379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300">
                          <a:effectLst/>
                          <a:latin typeface="Arial" pitchFamily="34" charset="0"/>
                          <a:cs typeface="Arial" pitchFamily="34" charset="0"/>
                        </a:rPr>
                        <a:t>Genova</a:t>
                      </a:r>
                      <a:endParaRPr lang="it-IT" sz="130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139" marR="4013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682750" algn="dec"/>
                        </a:tabLst>
                      </a:pPr>
                      <a:r>
                        <a:rPr lang="it-IT" sz="13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851.283</a:t>
                      </a:r>
                      <a:endParaRPr lang="it-IT" sz="1300" dirty="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139" marR="40139" marT="0" marB="0" anchor="b"/>
                </a:tc>
              </a:tr>
              <a:tr h="2379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300">
                          <a:effectLst/>
                          <a:latin typeface="Arial" pitchFamily="34" charset="0"/>
                          <a:cs typeface="Arial" pitchFamily="34" charset="0"/>
                        </a:rPr>
                        <a:t>Monza e della Brianza</a:t>
                      </a:r>
                      <a:endParaRPr lang="it-IT" sz="130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139" marR="4013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682750" algn="dec"/>
                        </a:tabLst>
                      </a:pPr>
                      <a:r>
                        <a:rPr lang="it-IT" sz="13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850.684</a:t>
                      </a:r>
                      <a:endParaRPr lang="it-IT" sz="1300" dirty="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139" marR="40139" marT="0" marB="0" anchor="b"/>
                </a:tc>
              </a:tr>
              <a:tr h="2379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3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Venezia</a:t>
                      </a:r>
                      <a:endParaRPr lang="it-IT" sz="13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139" marR="4013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682750" algn="dec"/>
                        </a:tabLst>
                      </a:pPr>
                      <a:r>
                        <a:rPr lang="it-IT" sz="13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847.983</a:t>
                      </a:r>
                      <a:endParaRPr lang="it-IT" sz="1300" dirty="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139" marR="40139" marT="0" marB="0" anchor="b"/>
                </a:tc>
              </a:tr>
              <a:tr h="2379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3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Lecce</a:t>
                      </a:r>
                      <a:endParaRPr lang="it-IT" sz="13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139" marR="4013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682750" algn="dec"/>
                        </a:tabLst>
                      </a:pPr>
                      <a:r>
                        <a:rPr lang="it-IT" sz="13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801.190</a:t>
                      </a:r>
                      <a:endParaRPr lang="it-IT" sz="1300" dirty="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139" marR="40139" marT="0" marB="0" anchor="b"/>
                </a:tc>
              </a:tr>
            </a:tbl>
          </a:graphicData>
        </a:graphic>
      </p:graphicFrame>
      <p:pic>
        <p:nvPicPr>
          <p:cNvPr id="4" name="Immagine 3" descr="C:\Users\baldi\AppData\Local\Temp\Temp1_Re Hai qualcosa per me Vorrei mandarlo entro stasera.zip\fig.1 pop uguale o sup a 800.000 abitanti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45074" y="764704"/>
            <a:ext cx="4369405" cy="609329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665427"/>
            <a:ext cx="2133600" cy="192573"/>
          </a:xfrm>
          <a:prstGeom prst="rect">
            <a:avLst/>
          </a:prstGeom>
        </p:spPr>
        <p:txBody>
          <a:bodyPr/>
          <a:lstStyle>
            <a:lvl1pPr>
              <a:defRPr sz="1000" b="1" i="1">
                <a:solidFill>
                  <a:srgbClr val="002B4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it-IT" dirty="0" smtClean="0"/>
              <a:t>Fondazione </a:t>
            </a:r>
            <a:r>
              <a:rPr lang="it-IT" dirty="0" err="1" smtClean="0"/>
              <a:t>Censis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60614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9"/>
          <p:cNvSpPr>
            <a:spLocks noChangeArrowheads="1"/>
          </p:cNvSpPr>
          <p:nvPr/>
        </p:nvSpPr>
        <p:spPr bwMode="auto">
          <a:xfrm>
            <a:off x="0" y="0"/>
            <a:ext cx="9144000" cy="1044575"/>
          </a:xfrm>
          <a:prstGeom prst="rect">
            <a:avLst/>
          </a:pr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912813" fontAlgn="base">
              <a:spcBef>
                <a:spcPct val="0"/>
              </a:spcBef>
              <a:spcAft>
                <a:spcPct val="0"/>
              </a:spcAft>
            </a:pPr>
            <a:r>
              <a:rPr lang="it-IT" sz="28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Province italiane con densità di popolazione  </a:t>
            </a:r>
            <a:endParaRPr lang="it-IT" sz="2800" b="1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 defTabSz="912813" fontAlgn="base">
              <a:spcBef>
                <a:spcPct val="0"/>
              </a:spcBef>
              <a:spcAft>
                <a:spcPct val="0"/>
              </a:spcAft>
            </a:pPr>
            <a:r>
              <a:rPr lang="it-IT" sz="2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pari </a:t>
            </a:r>
            <a:r>
              <a:rPr lang="it-IT" sz="28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o superiore a 300 ab per </a:t>
            </a:r>
            <a:r>
              <a:rPr lang="it-IT" sz="2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kmq</a:t>
            </a:r>
            <a:endParaRPr lang="it-IT" sz="28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65781379"/>
              </p:ext>
            </p:extLst>
          </p:nvPr>
        </p:nvGraphicFramePr>
        <p:xfrm>
          <a:off x="179512" y="1196752"/>
          <a:ext cx="4368502" cy="5184576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296144"/>
                <a:gridCol w="936104"/>
                <a:gridCol w="1080120"/>
                <a:gridCol w="1056134"/>
              </a:tblGrid>
              <a:tr h="5325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Province</a:t>
                      </a:r>
                      <a:endParaRPr lang="it-IT" sz="1100" b="1" dirty="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139" marR="401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Superficie territoriale (kmq)</a:t>
                      </a:r>
                      <a:endParaRPr lang="it-IT" sz="1100" b="1" dirty="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139" marR="401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Popolazione residente</a:t>
                      </a:r>
                      <a:br>
                        <a:rPr lang="it-IT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it-IT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2012</a:t>
                      </a:r>
                      <a:endParaRPr lang="it-IT" sz="1100" b="1" dirty="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139" marR="401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Densità di popolazione (in kmq) 2012</a:t>
                      </a:r>
                      <a:endParaRPr lang="it-IT" sz="1100" b="1" dirty="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139" marR="40139" marT="0" marB="0"/>
                </a:tc>
              </a:tr>
              <a:tr h="2058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Napoli</a:t>
                      </a:r>
                      <a:endParaRPr lang="it-IT" sz="1100" dirty="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139" marR="4013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23875" algn="dec"/>
                        </a:tabLst>
                      </a:pPr>
                      <a:r>
                        <a:rPr lang="it-IT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1.171</a:t>
                      </a:r>
                      <a:endParaRPr lang="it-IT" sz="1100" dirty="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139" marR="4013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852170" algn="dec"/>
                        </a:tabLst>
                      </a:pPr>
                      <a:r>
                        <a:rPr lang="it-IT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3.055.339</a:t>
                      </a:r>
                      <a:endParaRPr lang="it-IT" sz="1100" dirty="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139" marR="4013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98805" algn="dec"/>
                        </a:tabLst>
                      </a:pPr>
                      <a:r>
                        <a:rPr lang="it-IT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2.609</a:t>
                      </a:r>
                      <a:endParaRPr lang="it-IT" sz="1100" dirty="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139" marR="40139" marT="0" marB="0" anchor="b"/>
                </a:tc>
              </a:tr>
              <a:tr h="41166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Monza e della Brianza</a:t>
                      </a:r>
                      <a:endParaRPr lang="it-IT" sz="1100" dirty="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139" marR="4013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23875" algn="dec"/>
                        </a:tabLst>
                      </a:pPr>
                      <a:r>
                        <a:rPr lang="it-IT" sz="1100">
                          <a:effectLst/>
                          <a:latin typeface="Arial" pitchFamily="34" charset="0"/>
                          <a:cs typeface="Arial" pitchFamily="34" charset="0"/>
                        </a:rPr>
                        <a:t>405</a:t>
                      </a:r>
                      <a:endParaRPr lang="it-IT" sz="110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139" marR="4013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852170" algn="dec"/>
                        </a:tabLst>
                      </a:pPr>
                      <a:r>
                        <a:rPr lang="it-IT" sz="1100">
                          <a:effectLst/>
                          <a:latin typeface="Arial" pitchFamily="34" charset="0"/>
                          <a:cs typeface="Arial" pitchFamily="34" charset="0"/>
                        </a:rPr>
                        <a:t>850.684</a:t>
                      </a:r>
                      <a:endParaRPr lang="it-IT" sz="110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139" marR="4013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98805" algn="dec"/>
                        </a:tabLst>
                      </a:pPr>
                      <a:r>
                        <a:rPr lang="it-IT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2.098</a:t>
                      </a:r>
                      <a:endParaRPr lang="it-IT" sz="1100" dirty="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139" marR="40139" marT="0" marB="0" anchor="b"/>
                </a:tc>
              </a:tr>
              <a:tr h="2058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Arial" pitchFamily="34" charset="0"/>
                          <a:cs typeface="Arial" pitchFamily="34" charset="0"/>
                        </a:rPr>
                        <a:t>Milano</a:t>
                      </a:r>
                      <a:endParaRPr lang="it-IT" sz="110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139" marR="4013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23875" algn="dec"/>
                        </a:tabLst>
                      </a:pPr>
                      <a:r>
                        <a:rPr lang="it-IT" sz="1100">
                          <a:effectLst/>
                          <a:latin typeface="Arial" pitchFamily="34" charset="0"/>
                          <a:cs typeface="Arial" pitchFamily="34" charset="0"/>
                        </a:rPr>
                        <a:t>1.579</a:t>
                      </a:r>
                      <a:endParaRPr lang="it-IT" sz="110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139" marR="4013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852170" algn="dec"/>
                        </a:tabLst>
                      </a:pPr>
                      <a:r>
                        <a:rPr lang="it-IT" sz="1100">
                          <a:effectLst/>
                          <a:latin typeface="Arial" pitchFamily="34" charset="0"/>
                          <a:cs typeface="Arial" pitchFamily="34" charset="0"/>
                        </a:rPr>
                        <a:t>3.075.083</a:t>
                      </a:r>
                      <a:endParaRPr lang="it-IT" sz="110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139" marR="4013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98805" algn="dec"/>
                        </a:tabLst>
                      </a:pPr>
                      <a:r>
                        <a:rPr lang="it-IT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1.948</a:t>
                      </a:r>
                      <a:endParaRPr lang="it-IT" sz="1100" dirty="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139" marR="40139" marT="0" marB="0" anchor="b"/>
                </a:tc>
              </a:tr>
              <a:tr h="2058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Arial" pitchFamily="34" charset="0"/>
                          <a:cs typeface="Arial" pitchFamily="34" charset="0"/>
                        </a:rPr>
                        <a:t>Trieste</a:t>
                      </a:r>
                      <a:endParaRPr lang="it-IT" sz="110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139" marR="4013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23875" algn="dec"/>
                        </a:tabLst>
                      </a:pPr>
                      <a:r>
                        <a:rPr lang="it-IT" sz="1100">
                          <a:effectLst/>
                          <a:latin typeface="Arial" pitchFamily="34" charset="0"/>
                          <a:cs typeface="Arial" pitchFamily="34" charset="0"/>
                        </a:rPr>
                        <a:t>212</a:t>
                      </a:r>
                      <a:endParaRPr lang="it-IT" sz="110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139" marR="4013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852170" algn="dec"/>
                        </a:tabLst>
                      </a:pPr>
                      <a:r>
                        <a:rPr lang="it-IT" sz="1100">
                          <a:effectLst/>
                          <a:latin typeface="Arial" pitchFamily="34" charset="0"/>
                          <a:cs typeface="Arial" pitchFamily="34" charset="0"/>
                        </a:rPr>
                        <a:t>231.677</a:t>
                      </a:r>
                      <a:endParaRPr lang="it-IT" sz="110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139" marR="4013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98805" algn="dec"/>
                        </a:tabLst>
                      </a:pPr>
                      <a:r>
                        <a:rPr lang="it-IT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1.094</a:t>
                      </a:r>
                      <a:endParaRPr lang="it-IT" sz="1100" dirty="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139" marR="40139" marT="0" marB="0" anchor="b"/>
                </a:tc>
              </a:tr>
              <a:tr h="2058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Arial" pitchFamily="34" charset="0"/>
                          <a:cs typeface="Arial" pitchFamily="34" charset="0"/>
                        </a:rPr>
                        <a:t>Roma</a:t>
                      </a:r>
                      <a:endParaRPr lang="it-IT" sz="110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139" marR="4013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23875" algn="dec"/>
                        </a:tabLst>
                      </a:pPr>
                      <a:r>
                        <a:rPr lang="it-IT" sz="1100">
                          <a:effectLst/>
                          <a:latin typeface="Arial" pitchFamily="34" charset="0"/>
                          <a:cs typeface="Arial" pitchFamily="34" charset="0"/>
                        </a:rPr>
                        <a:t>5.381</a:t>
                      </a:r>
                      <a:endParaRPr lang="it-IT" sz="110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139" marR="4013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852170" algn="dec"/>
                        </a:tabLst>
                      </a:pPr>
                      <a:r>
                        <a:rPr lang="it-IT" sz="1100">
                          <a:effectLst/>
                          <a:latin typeface="Arial" pitchFamily="34" charset="0"/>
                          <a:cs typeface="Arial" pitchFamily="34" charset="0"/>
                        </a:rPr>
                        <a:t>4.039.813</a:t>
                      </a:r>
                      <a:endParaRPr lang="it-IT" sz="110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139" marR="4013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98805" algn="dec"/>
                        </a:tabLst>
                      </a:pPr>
                      <a:r>
                        <a:rPr lang="it-IT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751</a:t>
                      </a:r>
                      <a:endParaRPr lang="it-IT" sz="1100" dirty="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139" marR="40139" marT="0" marB="0" anchor="b"/>
                </a:tc>
              </a:tr>
              <a:tr h="2058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Arial" pitchFamily="34" charset="0"/>
                          <a:cs typeface="Arial" pitchFamily="34" charset="0"/>
                        </a:rPr>
                        <a:t>Varese</a:t>
                      </a:r>
                      <a:endParaRPr lang="it-IT" sz="110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139" marR="4013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23875" algn="dec"/>
                        </a:tabLst>
                      </a:pPr>
                      <a:r>
                        <a:rPr lang="it-IT" sz="1100">
                          <a:effectLst/>
                          <a:latin typeface="Arial" pitchFamily="34" charset="0"/>
                          <a:cs typeface="Arial" pitchFamily="34" charset="0"/>
                        </a:rPr>
                        <a:t>1.199</a:t>
                      </a:r>
                      <a:endParaRPr lang="it-IT" sz="110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139" marR="4013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852170" algn="dec"/>
                        </a:tabLst>
                      </a:pPr>
                      <a:r>
                        <a:rPr lang="it-IT" sz="1100">
                          <a:effectLst/>
                          <a:latin typeface="Arial" pitchFamily="34" charset="0"/>
                          <a:cs typeface="Arial" pitchFamily="34" charset="0"/>
                        </a:rPr>
                        <a:t>876.960</a:t>
                      </a:r>
                      <a:endParaRPr lang="it-IT" sz="110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139" marR="4013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98805" algn="dec"/>
                        </a:tabLst>
                      </a:pPr>
                      <a:r>
                        <a:rPr lang="it-IT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732</a:t>
                      </a:r>
                      <a:endParaRPr lang="it-IT" sz="1100" dirty="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139" marR="40139" marT="0" marB="0" anchor="b"/>
                </a:tc>
              </a:tr>
              <a:tr h="2058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Arial" pitchFamily="34" charset="0"/>
                          <a:cs typeface="Arial" pitchFamily="34" charset="0"/>
                        </a:rPr>
                        <a:t>Prato</a:t>
                      </a:r>
                      <a:endParaRPr lang="it-IT" sz="110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139" marR="4013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23875" algn="dec"/>
                        </a:tabLst>
                      </a:pPr>
                      <a:r>
                        <a:rPr lang="it-IT" sz="1100">
                          <a:effectLst/>
                          <a:latin typeface="Arial" pitchFamily="34" charset="0"/>
                          <a:cs typeface="Arial" pitchFamily="34" charset="0"/>
                        </a:rPr>
                        <a:t>365</a:t>
                      </a:r>
                      <a:endParaRPr lang="it-IT" sz="110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139" marR="4013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852170" algn="dec"/>
                        </a:tabLst>
                      </a:pPr>
                      <a:r>
                        <a:rPr lang="it-IT" sz="1100">
                          <a:effectLst/>
                          <a:latin typeface="Arial" pitchFamily="34" charset="0"/>
                          <a:cs typeface="Arial" pitchFamily="34" charset="0"/>
                        </a:rPr>
                        <a:t>248.292</a:t>
                      </a:r>
                      <a:endParaRPr lang="it-IT" sz="110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139" marR="4013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98805" algn="dec"/>
                        </a:tabLst>
                      </a:pPr>
                      <a:r>
                        <a:rPr lang="it-IT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680</a:t>
                      </a:r>
                      <a:endParaRPr lang="it-IT" sz="1100" dirty="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139" marR="40139" marT="0" marB="0" anchor="b"/>
                </a:tc>
              </a:tr>
              <a:tr h="2058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Arial" pitchFamily="34" charset="0"/>
                          <a:cs typeface="Arial" pitchFamily="34" charset="0"/>
                        </a:rPr>
                        <a:t>Genova</a:t>
                      </a:r>
                      <a:endParaRPr lang="it-IT" sz="110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139" marR="4013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23875" algn="dec"/>
                        </a:tabLst>
                      </a:pPr>
                      <a:r>
                        <a:rPr lang="it-IT" sz="1100">
                          <a:effectLst/>
                          <a:latin typeface="Arial" pitchFamily="34" charset="0"/>
                          <a:cs typeface="Arial" pitchFamily="34" charset="0"/>
                        </a:rPr>
                        <a:t>1.838</a:t>
                      </a:r>
                      <a:endParaRPr lang="it-IT" sz="110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139" marR="4013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852170" algn="dec"/>
                        </a:tabLst>
                      </a:pPr>
                      <a:r>
                        <a:rPr lang="it-IT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851.283</a:t>
                      </a:r>
                      <a:endParaRPr lang="it-IT" sz="1100" dirty="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139" marR="4013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98805" algn="dec"/>
                        </a:tabLst>
                      </a:pPr>
                      <a:r>
                        <a:rPr lang="it-IT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463</a:t>
                      </a:r>
                      <a:endParaRPr lang="it-IT" sz="1100" dirty="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139" marR="40139" marT="0" marB="0" anchor="b"/>
                </a:tc>
              </a:tr>
              <a:tr h="2058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Arial" pitchFamily="34" charset="0"/>
                          <a:cs typeface="Arial" pitchFamily="34" charset="0"/>
                        </a:rPr>
                        <a:t>Como</a:t>
                      </a:r>
                      <a:endParaRPr lang="it-IT" sz="110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139" marR="4013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23875" algn="dec"/>
                        </a:tabLst>
                      </a:pPr>
                      <a:r>
                        <a:rPr lang="it-IT" sz="1100">
                          <a:effectLst/>
                          <a:latin typeface="Arial" pitchFamily="34" charset="0"/>
                          <a:cs typeface="Arial" pitchFamily="34" charset="0"/>
                        </a:rPr>
                        <a:t>1.288</a:t>
                      </a:r>
                      <a:endParaRPr lang="it-IT" sz="110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139" marR="4013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852170" algn="dec"/>
                        </a:tabLst>
                      </a:pPr>
                      <a:r>
                        <a:rPr lang="it-IT" sz="1100">
                          <a:effectLst/>
                          <a:latin typeface="Arial" pitchFamily="34" charset="0"/>
                          <a:cs typeface="Arial" pitchFamily="34" charset="0"/>
                        </a:rPr>
                        <a:t>592.504</a:t>
                      </a:r>
                      <a:endParaRPr lang="it-IT" sz="110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139" marR="4013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98805" algn="dec"/>
                        </a:tabLst>
                      </a:pPr>
                      <a:r>
                        <a:rPr lang="it-IT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460</a:t>
                      </a:r>
                      <a:endParaRPr lang="it-IT" sz="1100" dirty="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139" marR="40139" marT="0" marB="0" anchor="b"/>
                </a:tc>
              </a:tr>
              <a:tr h="2058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Arial" pitchFamily="34" charset="0"/>
                          <a:cs typeface="Arial" pitchFamily="34" charset="0"/>
                        </a:rPr>
                        <a:t>Padova</a:t>
                      </a:r>
                      <a:endParaRPr lang="it-IT" sz="110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139" marR="4013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23875" algn="dec"/>
                        </a:tabLst>
                      </a:pPr>
                      <a:r>
                        <a:rPr lang="it-IT" sz="1100">
                          <a:effectLst/>
                          <a:latin typeface="Arial" pitchFamily="34" charset="0"/>
                          <a:cs typeface="Arial" pitchFamily="34" charset="0"/>
                        </a:rPr>
                        <a:t>2.142</a:t>
                      </a:r>
                      <a:endParaRPr lang="it-IT" sz="110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139" marR="4013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852170" algn="dec"/>
                        </a:tabLst>
                      </a:pPr>
                      <a:r>
                        <a:rPr lang="it-IT" sz="1100">
                          <a:effectLst/>
                          <a:latin typeface="Arial" pitchFamily="34" charset="0"/>
                          <a:cs typeface="Arial" pitchFamily="34" charset="0"/>
                        </a:rPr>
                        <a:t>927.848</a:t>
                      </a:r>
                      <a:endParaRPr lang="it-IT" sz="110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139" marR="4013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98805" algn="dec"/>
                        </a:tabLst>
                      </a:pPr>
                      <a:r>
                        <a:rPr lang="it-IT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433</a:t>
                      </a:r>
                      <a:endParaRPr lang="it-IT" sz="1100" dirty="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139" marR="40139" marT="0" marB="0" anchor="b"/>
                </a:tc>
              </a:tr>
              <a:tr h="2058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Arial" pitchFamily="34" charset="0"/>
                          <a:cs typeface="Arial" pitchFamily="34" charset="0"/>
                        </a:rPr>
                        <a:t>Lecco</a:t>
                      </a:r>
                      <a:endParaRPr lang="it-IT" sz="110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139" marR="4013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23875" algn="dec"/>
                        </a:tabLst>
                      </a:pPr>
                      <a:r>
                        <a:rPr lang="it-IT" sz="1100">
                          <a:effectLst/>
                          <a:latin typeface="Arial" pitchFamily="34" charset="0"/>
                          <a:cs typeface="Arial" pitchFamily="34" charset="0"/>
                        </a:rPr>
                        <a:t>816</a:t>
                      </a:r>
                      <a:endParaRPr lang="it-IT" sz="110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139" marR="4013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852170" algn="dec"/>
                        </a:tabLst>
                      </a:pPr>
                      <a:r>
                        <a:rPr lang="it-IT" sz="1100">
                          <a:effectLst/>
                          <a:latin typeface="Arial" pitchFamily="34" charset="0"/>
                          <a:cs typeface="Arial" pitchFamily="34" charset="0"/>
                        </a:rPr>
                        <a:t>338.425</a:t>
                      </a:r>
                      <a:endParaRPr lang="it-IT" sz="110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139" marR="4013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98805" algn="dec"/>
                        </a:tabLst>
                      </a:pPr>
                      <a:r>
                        <a:rPr lang="it-IT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415</a:t>
                      </a:r>
                      <a:endParaRPr lang="it-IT" sz="1100" dirty="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139" marR="40139" marT="0" marB="0" anchor="b"/>
                </a:tc>
              </a:tr>
              <a:tr h="2058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Arial" pitchFamily="34" charset="0"/>
                          <a:cs typeface="Arial" pitchFamily="34" charset="0"/>
                        </a:rPr>
                        <a:t>Bergamo</a:t>
                      </a:r>
                      <a:endParaRPr lang="it-IT" sz="110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139" marR="4013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23875" algn="dec"/>
                        </a:tabLst>
                      </a:pPr>
                      <a:r>
                        <a:rPr lang="it-IT" sz="1100">
                          <a:effectLst/>
                          <a:latin typeface="Arial" pitchFamily="34" charset="0"/>
                          <a:cs typeface="Arial" pitchFamily="34" charset="0"/>
                        </a:rPr>
                        <a:t>2.723</a:t>
                      </a:r>
                      <a:endParaRPr lang="it-IT" sz="110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139" marR="4013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852170" algn="dec"/>
                        </a:tabLst>
                      </a:pPr>
                      <a:r>
                        <a:rPr lang="it-IT" sz="1100">
                          <a:effectLst/>
                          <a:latin typeface="Arial" pitchFamily="34" charset="0"/>
                          <a:cs typeface="Arial" pitchFamily="34" charset="0"/>
                        </a:rPr>
                        <a:t>1.094.062</a:t>
                      </a:r>
                      <a:endParaRPr lang="it-IT" sz="110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139" marR="4013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98805" algn="dec"/>
                        </a:tabLst>
                      </a:pPr>
                      <a:r>
                        <a:rPr lang="it-IT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402</a:t>
                      </a:r>
                      <a:endParaRPr lang="it-IT" sz="1100" dirty="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139" marR="40139" marT="0" marB="0" anchor="b"/>
                </a:tc>
              </a:tr>
              <a:tr h="2058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Arial" pitchFamily="34" charset="0"/>
                          <a:cs typeface="Arial" pitchFamily="34" charset="0"/>
                        </a:rPr>
                        <a:t>Rimini</a:t>
                      </a:r>
                      <a:endParaRPr lang="it-IT" sz="110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139" marR="4013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23875" algn="dec"/>
                        </a:tabLst>
                      </a:pPr>
                      <a:r>
                        <a:rPr lang="it-IT" sz="1100">
                          <a:effectLst/>
                          <a:latin typeface="Arial" pitchFamily="34" charset="0"/>
                          <a:cs typeface="Arial" pitchFamily="34" charset="0"/>
                        </a:rPr>
                        <a:t>861</a:t>
                      </a:r>
                      <a:endParaRPr lang="it-IT" sz="110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139" marR="4013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852170" algn="dec"/>
                        </a:tabLst>
                      </a:pPr>
                      <a:r>
                        <a:rPr lang="it-IT" sz="1100">
                          <a:effectLst/>
                          <a:latin typeface="Arial" pitchFamily="34" charset="0"/>
                          <a:cs typeface="Arial" pitchFamily="34" charset="0"/>
                        </a:rPr>
                        <a:t>326.926</a:t>
                      </a:r>
                      <a:endParaRPr lang="it-IT" sz="110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139" marR="4013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98805" algn="dec"/>
                        </a:tabLst>
                      </a:pPr>
                      <a:r>
                        <a:rPr lang="it-IT" sz="1100">
                          <a:effectLst/>
                          <a:latin typeface="Arial" pitchFamily="34" charset="0"/>
                          <a:cs typeface="Arial" pitchFamily="34" charset="0"/>
                        </a:rPr>
                        <a:t>379</a:t>
                      </a:r>
                      <a:endParaRPr lang="it-IT" sz="110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139" marR="40139" marT="0" marB="0" anchor="b"/>
                </a:tc>
              </a:tr>
              <a:tr h="2058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Arial" pitchFamily="34" charset="0"/>
                          <a:cs typeface="Arial" pitchFamily="34" charset="0"/>
                        </a:rPr>
                        <a:t>Treviso</a:t>
                      </a:r>
                      <a:endParaRPr lang="it-IT" sz="110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139" marR="4013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23875" algn="dec"/>
                        </a:tabLst>
                      </a:pPr>
                      <a:r>
                        <a:rPr lang="it-IT" sz="1100">
                          <a:effectLst/>
                          <a:latin typeface="Arial" pitchFamily="34" charset="0"/>
                          <a:cs typeface="Arial" pitchFamily="34" charset="0"/>
                        </a:rPr>
                        <a:t>2.477</a:t>
                      </a:r>
                      <a:endParaRPr lang="it-IT" sz="110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139" marR="4013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852170" algn="dec"/>
                        </a:tabLst>
                      </a:pPr>
                      <a:r>
                        <a:rPr lang="it-IT" sz="1100">
                          <a:effectLst/>
                          <a:latin typeface="Arial" pitchFamily="34" charset="0"/>
                          <a:cs typeface="Arial" pitchFamily="34" charset="0"/>
                        </a:rPr>
                        <a:t>881.245</a:t>
                      </a:r>
                      <a:endParaRPr lang="it-IT" sz="110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139" marR="4013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98805" algn="dec"/>
                        </a:tabLst>
                      </a:pPr>
                      <a:r>
                        <a:rPr lang="it-IT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356</a:t>
                      </a:r>
                      <a:endParaRPr lang="it-IT" sz="1100" dirty="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139" marR="40139" marT="0" marB="0" anchor="b"/>
                </a:tc>
              </a:tr>
              <a:tr h="2058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Arial" pitchFamily="34" charset="0"/>
                          <a:cs typeface="Arial" pitchFamily="34" charset="0"/>
                        </a:rPr>
                        <a:t>Caserta</a:t>
                      </a:r>
                      <a:endParaRPr lang="it-IT" sz="110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139" marR="4013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23875" algn="dec"/>
                        </a:tabLst>
                      </a:pPr>
                      <a:r>
                        <a:rPr lang="it-IT" sz="1100">
                          <a:effectLst/>
                          <a:latin typeface="Arial" pitchFamily="34" charset="0"/>
                          <a:cs typeface="Arial" pitchFamily="34" charset="0"/>
                        </a:rPr>
                        <a:t>2.639</a:t>
                      </a:r>
                      <a:endParaRPr lang="it-IT" sz="110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139" marR="4013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852170" algn="dec"/>
                        </a:tabLst>
                      </a:pPr>
                      <a:r>
                        <a:rPr lang="it-IT" sz="1100">
                          <a:effectLst/>
                          <a:latin typeface="Arial" pitchFamily="34" charset="0"/>
                          <a:cs typeface="Arial" pitchFamily="34" charset="0"/>
                        </a:rPr>
                        <a:t>908.784</a:t>
                      </a:r>
                      <a:endParaRPr lang="it-IT" sz="110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139" marR="4013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98805" algn="dec"/>
                        </a:tabLst>
                      </a:pPr>
                      <a:r>
                        <a:rPr lang="it-IT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344</a:t>
                      </a:r>
                      <a:endParaRPr lang="it-IT" sz="1100" dirty="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139" marR="40139" marT="0" marB="0" anchor="b"/>
                </a:tc>
              </a:tr>
              <a:tr h="2058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Arial" pitchFamily="34" charset="0"/>
                          <a:cs typeface="Arial" pitchFamily="34" charset="0"/>
                        </a:rPr>
                        <a:t>Venezia</a:t>
                      </a:r>
                      <a:endParaRPr lang="it-IT" sz="110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139" marR="4013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23875" algn="dec"/>
                        </a:tabLst>
                      </a:pPr>
                      <a:r>
                        <a:rPr lang="it-IT" sz="1100">
                          <a:effectLst/>
                          <a:latin typeface="Arial" pitchFamily="34" charset="0"/>
                          <a:cs typeface="Arial" pitchFamily="34" charset="0"/>
                        </a:rPr>
                        <a:t>2.466</a:t>
                      </a:r>
                      <a:endParaRPr lang="it-IT" sz="110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139" marR="4013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852170" algn="dec"/>
                        </a:tabLst>
                      </a:pPr>
                      <a:r>
                        <a:rPr lang="it-IT" sz="1100">
                          <a:effectLst/>
                          <a:latin typeface="Arial" pitchFamily="34" charset="0"/>
                          <a:cs typeface="Arial" pitchFamily="34" charset="0"/>
                        </a:rPr>
                        <a:t>847.983</a:t>
                      </a:r>
                      <a:endParaRPr lang="it-IT" sz="110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139" marR="4013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98805" algn="dec"/>
                        </a:tabLst>
                      </a:pPr>
                      <a:r>
                        <a:rPr lang="it-IT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344</a:t>
                      </a:r>
                      <a:endParaRPr lang="it-IT" sz="1100" dirty="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139" marR="40139" marT="0" marB="0" anchor="b"/>
                </a:tc>
              </a:tr>
              <a:tr h="2058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Arial" pitchFamily="34" charset="0"/>
                          <a:cs typeface="Arial" pitchFamily="34" charset="0"/>
                        </a:rPr>
                        <a:t>Torino</a:t>
                      </a:r>
                      <a:endParaRPr lang="it-IT" sz="110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139" marR="4013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23875" algn="dec"/>
                        </a:tabLst>
                      </a:pPr>
                      <a:r>
                        <a:rPr lang="it-IT" sz="1100">
                          <a:effectLst/>
                          <a:latin typeface="Arial" pitchFamily="34" charset="0"/>
                          <a:cs typeface="Arial" pitchFamily="34" charset="0"/>
                        </a:rPr>
                        <a:t>6.830</a:t>
                      </a:r>
                      <a:endParaRPr lang="it-IT" sz="110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139" marR="4013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852170" algn="dec"/>
                        </a:tabLst>
                      </a:pPr>
                      <a:r>
                        <a:rPr lang="it-IT" sz="1100">
                          <a:effectLst/>
                          <a:latin typeface="Arial" pitchFamily="34" charset="0"/>
                          <a:cs typeface="Arial" pitchFamily="34" charset="0"/>
                        </a:rPr>
                        <a:t>2.254.720</a:t>
                      </a:r>
                      <a:endParaRPr lang="it-IT" sz="110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139" marR="4013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98805" algn="dec"/>
                        </a:tabLst>
                      </a:pPr>
                      <a:r>
                        <a:rPr lang="it-IT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330</a:t>
                      </a:r>
                      <a:endParaRPr lang="it-IT" sz="1100" dirty="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139" marR="40139" marT="0" marB="0" anchor="b"/>
                </a:tc>
              </a:tr>
              <a:tr h="2058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Arial" pitchFamily="34" charset="0"/>
                          <a:cs typeface="Arial" pitchFamily="34" charset="0"/>
                        </a:rPr>
                        <a:t>Bari</a:t>
                      </a:r>
                      <a:endParaRPr lang="it-IT" sz="110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139" marR="4013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23875" algn="dec"/>
                        </a:tabLst>
                      </a:pPr>
                      <a:r>
                        <a:rPr lang="it-IT" sz="1100">
                          <a:effectLst/>
                          <a:latin typeface="Arial" pitchFamily="34" charset="0"/>
                          <a:cs typeface="Arial" pitchFamily="34" charset="0"/>
                        </a:rPr>
                        <a:t>3.825</a:t>
                      </a:r>
                      <a:endParaRPr lang="it-IT" sz="110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139" marR="4013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852170" algn="dec"/>
                        </a:tabLst>
                      </a:pPr>
                      <a:r>
                        <a:rPr lang="it-IT" sz="1100">
                          <a:effectLst/>
                          <a:latin typeface="Arial" pitchFamily="34" charset="0"/>
                          <a:cs typeface="Arial" pitchFamily="34" charset="0"/>
                        </a:rPr>
                        <a:t>1.246.297</a:t>
                      </a:r>
                      <a:endParaRPr lang="it-IT" sz="110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139" marR="4013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98805" algn="dec"/>
                        </a:tabLst>
                      </a:pPr>
                      <a:r>
                        <a:rPr lang="it-IT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326</a:t>
                      </a:r>
                      <a:endParaRPr lang="it-IT" sz="1100" dirty="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139" marR="40139" marT="0" marB="0" anchor="b"/>
                </a:tc>
              </a:tr>
              <a:tr h="2058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Arial" pitchFamily="34" charset="0"/>
                          <a:cs typeface="Arial" pitchFamily="34" charset="0"/>
                        </a:rPr>
                        <a:t>Vicenza</a:t>
                      </a:r>
                      <a:endParaRPr lang="it-IT" sz="110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139" marR="4013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23875" algn="dec"/>
                        </a:tabLst>
                      </a:pPr>
                      <a:r>
                        <a:rPr lang="it-IT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2.725</a:t>
                      </a:r>
                      <a:endParaRPr lang="it-IT" sz="1100" dirty="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139" marR="4013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852170" algn="dec"/>
                        </a:tabLst>
                      </a:pPr>
                      <a:r>
                        <a:rPr lang="it-IT" sz="1100">
                          <a:effectLst/>
                          <a:latin typeface="Arial" pitchFamily="34" charset="0"/>
                          <a:cs typeface="Arial" pitchFamily="34" charset="0"/>
                        </a:rPr>
                        <a:t>865.421</a:t>
                      </a:r>
                      <a:endParaRPr lang="it-IT" sz="110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139" marR="4013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98805" algn="dec"/>
                        </a:tabLst>
                      </a:pPr>
                      <a:r>
                        <a:rPr lang="it-IT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318</a:t>
                      </a:r>
                      <a:endParaRPr lang="it-IT" sz="1100" dirty="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139" marR="40139" marT="0" marB="0" anchor="b"/>
                </a:tc>
              </a:tr>
              <a:tr h="2058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Arial" pitchFamily="34" charset="0"/>
                          <a:cs typeface="Arial" pitchFamily="34" charset="0"/>
                        </a:rPr>
                        <a:t>Catania</a:t>
                      </a:r>
                      <a:endParaRPr lang="it-IT" sz="110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139" marR="4013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23875" algn="dec"/>
                        </a:tabLst>
                      </a:pPr>
                      <a:r>
                        <a:rPr lang="it-IT" sz="1100">
                          <a:effectLst/>
                          <a:latin typeface="Arial" pitchFamily="34" charset="0"/>
                          <a:cs typeface="Arial" pitchFamily="34" charset="0"/>
                        </a:rPr>
                        <a:t>3.552</a:t>
                      </a:r>
                      <a:endParaRPr lang="it-IT" sz="110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139" marR="4013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852170" algn="dec"/>
                        </a:tabLst>
                      </a:pPr>
                      <a:r>
                        <a:rPr lang="it-IT" sz="1100">
                          <a:effectLst/>
                          <a:latin typeface="Arial" pitchFamily="34" charset="0"/>
                          <a:cs typeface="Arial" pitchFamily="34" charset="0"/>
                        </a:rPr>
                        <a:t>1.077.113</a:t>
                      </a:r>
                      <a:endParaRPr lang="it-IT" sz="110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139" marR="4013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98805" algn="dec"/>
                        </a:tabLst>
                      </a:pPr>
                      <a:r>
                        <a:rPr lang="it-IT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303</a:t>
                      </a:r>
                      <a:endParaRPr lang="it-IT" sz="1100" dirty="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139" marR="40139" marT="0" marB="0" anchor="b"/>
                </a:tc>
              </a:tr>
              <a:tr h="28366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Arial" pitchFamily="34" charset="0"/>
                          <a:cs typeface="Arial" pitchFamily="34" charset="0"/>
                        </a:rPr>
                        <a:t>Gorizia</a:t>
                      </a:r>
                      <a:endParaRPr lang="it-IT" sz="110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139" marR="4013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23875" algn="dec"/>
                        </a:tabLst>
                      </a:pPr>
                      <a:r>
                        <a:rPr lang="it-IT" sz="1100">
                          <a:effectLst/>
                          <a:latin typeface="Arial" pitchFamily="34" charset="0"/>
                          <a:cs typeface="Arial" pitchFamily="34" charset="0"/>
                        </a:rPr>
                        <a:t>466</a:t>
                      </a:r>
                      <a:endParaRPr lang="it-IT" sz="110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139" marR="4013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852170" algn="dec"/>
                        </a:tabLst>
                      </a:pPr>
                      <a:r>
                        <a:rPr lang="it-IT" sz="1100">
                          <a:effectLst/>
                          <a:latin typeface="Arial" pitchFamily="34" charset="0"/>
                          <a:cs typeface="Arial" pitchFamily="34" charset="0"/>
                        </a:rPr>
                        <a:t>140.650</a:t>
                      </a:r>
                      <a:endParaRPr lang="it-IT" sz="110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139" marR="4013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98805" algn="dec"/>
                        </a:tabLst>
                      </a:pPr>
                      <a:r>
                        <a:rPr lang="it-IT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302</a:t>
                      </a:r>
                      <a:endParaRPr lang="it-IT" sz="1100" dirty="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139" marR="40139" marT="0" marB="0" anchor="b"/>
                </a:tc>
              </a:tr>
            </a:tbl>
          </a:graphicData>
        </a:graphic>
      </p:graphicFrame>
      <p:pic>
        <p:nvPicPr>
          <p:cNvPr id="5" name="Immagine 4" descr="C:\Users\baldi\AppData\Local\Temp\Temp1_Re Hai qualcosa per me Vorrei mandarlo entro stasera.zip\fig.2 pop con densit+á sup o uguale a 300 ab x kmq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044575"/>
            <a:ext cx="4248472" cy="58134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665427"/>
            <a:ext cx="2133600" cy="192573"/>
          </a:xfrm>
          <a:prstGeom prst="rect">
            <a:avLst/>
          </a:prstGeom>
        </p:spPr>
        <p:txBody>
          <a:bodyPr/>
          <a:lstStyle>
            <a:lvl1pPr>
              <a:defRPr sz="1000" b="1" i="1">
                <a:solidFill>
                  <a:srgbClr val="002B4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it-IT" dirty="0" smtClean="0"/>
              <a:t>Fondazione </a:t>
            </a:r>
            <a:r>
              <a:rPr lang="it-IT" dirty="0" err="1" smtClean="0"/>
              <a:t>Censis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39044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9"/>
          <p:cNvSpPr>
            <a:spLocks noChangeArrowheads="1"/>
          </p:cNvSpPr>
          <p:nvPr/>
        </p:nvSpPr>
        <p:spPr bwMode="auto">
          <a:xfrm>
            <a:off x="0" y="0"/>
            <a:ext cx="9144000" cy="1044575"/>
          </a:xfrm>
          <a:prstGeom prst="rect">
            <a:avLst/>
          </a:pr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912813" fontAlgn="base">
              <a:spcBef>
                <a:spcPct val="0"/>
              </a:spcBef>
              <a:spcAft>
                <a:spcPct val="0"/>
              </a:spcAft>
            </a:pPr>
            <a:r>
              <a:rPr lang="it-IT" sz="26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Province </a:t>
            </a:r>
            <a:r>
              <a:rPr lang="it-IT" sz="26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con </a:t>
            </a:r>
            <a:r>
              <a:rPr lang="it-IT" sz="26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elevata presenza di popolazione </a:t>
            </a:r>
            <a:endParaRPr lang="it-IT" sz="2600" b="1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 defTabSz="912813" fontAlgn="base">
              <a:spcBef>
                <a:spcPct val="0"/>
              </a:spcBef>
              <a:spcAft>
                <a:spcPct val="0"/>
              </a:spcAft>
            </a:pPr>
            <a:r>
              <a:rPr lang="it-IT" sz="26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nei </a:t>
            </a:r>
            <a:r>
              <a:rPr lang="it-IT" sz="26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poli e nelle cinture</a:t>
            </a:r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48959280"/>
              </p:ext>
            </p:extLst>
          </p:nvPr>
        </p:nvGraphicFramePr>
        <p:xfrm>
          <a:off x="539552" y="1100954"/>
          <a:ext cx="3816424" cy="5503322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623780"/>
                <a:gridCol w="2192644"/>
              </a:tblGrid>
              <a:tr h="4320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Province</a:t>
                      </a:r>
                      <a:endParaRPr lang="it-IT" sz="1100" dirty="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665" marR="336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% </a:t>
                      </a:r>
                      <a:r>
                        <a:rPr lang="it-IT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popolazione </a:t>
                      </a:r>
                      <a:r>
                        <a:rPr lang="it-IT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it-IT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it-IT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nei </a:t>
                      </a:r>
                      <a:r>
                        <a:rPr lang="it-IT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poli e cinture</a:t>
                      </a:r>
                      <a:endParaRPr lang="it-IT" sz="1100" dirty="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665" marR="33665" marT="0" marB="0"/>
                </a:tc>
              </a:tr>
              <a:tr h="20285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Trieste</a:t>
                      </a:r>
                      <a:endParaRPr lang="it-IT" sz="1100" dirty="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665" marR="3366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97840" algn="dec"/>
                        </a:tabLst>
                      </a:pPr>
                      <a:r>
                        <a:rPr lang="it-IT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100,0</a:t>
                      </a:r>
                      <a:endParaRPr lang="it-IT" sz="1100" dirty="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665" marR="33665" marT="0" marB="0" anchor="ctr"/>
                </a:tc>
              </a:tr>
              <a:tr h="20285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Arial" pitchFamily="34" charset="0"/>
                          <a:cs typeface="Arial" pitchFamily="34" charset="0"/>
                        </a:rPr>
                        <a:t>Milano</a:t>
                      </a:r>
                      <a:endParaRPr lang="it-IT" sz="110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665" marR="3366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97840" algn="dec"/>
                        </a:tabLst>
                      </a:pPr>
                      <a:r>
                        <a:rPr lang="it-IT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96,8</a:t>
                      </a:r>
                      <a:endParaRPr lang="it-IT" sz="1100" dirty="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665" marR="33665" marT="0" marB="0" anchor="ctr"/>
                </a:tc>
              </a:tr>
              <a:tr h="20285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Arial" pitchFamily="34" charset="0"/>
                          <a:cs typeface="Arial" pitchFamily="34" charset="0"/>
                        </a:rPr>
                        <a:t>Prato</a:t>
                      </a:r>
                      <a:endParaRPr lang="it-IT" sz="110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665" marR="3366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97840" algn="dec"/>
                        </a:tabLst>
                      </a:pPr>
                      <a:r>
                        <a:rPr lang="it-IT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96,3</a:t>
                      </a:r>
                      <a:endParaRPr lang="it-IT" sz="1100" dirty="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665" marR="33665" marT="0" marB="0" anchor="ctr"/>
                </a:tc>
              </a:tr>
              <a:tr h="20285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Arial" pitchFamily="34" charset="0"/>
                          <a:cs typeface="Arial" pitchFamily="34" charset="0"/>
                        </a:rPr>
                        <a:t>Barletta-Andria-Trani</a:t>
                      </a:r>
                      <a:endParaRPr lang="it-IT" sz="110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665" marR="3366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97840" algn="dec"/>
                        </a:tabLst>
                      </a:pPr>
                      <a:r>
                        <a:rPr lang="it-IT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95,9</a:t>
                      </a:r>
                      <a:endParaRPr lang="it-IT" sz="1100" dirty="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665" marR="33665" marT="0" marB="0" anchor="ctr"/>
                </a:tc>
              </a:tr>
              <a:tr h="20285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Arial" pitchFamily="34" charset="0"/>
                          <a:cs typeface="Arial" pitchFamily="34" charset="0"/>
                        </a:rPr>
                        <a:t>Monza e della Brianza</a:t>
                      </a:r>
                      <a:endParaRPr lang="it-IT" sz="110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665" marR="3366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97840" algn="dec"/>
                        </a:tabLst>
                      </a:pPr>
                      <a:r>
                        <a:rPr lang="it-IT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94,9</a:t>
                      </a:r>
                      <a:endParaRPr lang="it-IT" sz="1100" dirty="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665" marR="33665" marT="0" marB="0" anchor="ctr"/>
                </a:tc>
              </a:tr>
              <a:tr h="20285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Arial" pitchFamily="34" charset="0"/>
                          <a:cs typeface="Arial" pitchFamily="34" charset="0"/>
                        </a:rPr>
                        <a:t>Padova</a:t>
                      </a:r>
                      <a:endParaRPr lang="it-IT" sz="110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665" marR="3366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97840" algn="dec"/>
                        </a:tabLst>
                      </a:pPr>
                      <a:r>
                        <a:rPr lang="it-IT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92,5</a:t>
                      </a:r>
                      <a:endParaRPr lang="it-IT" sz="1100" dirty="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665" marR="33665" marT="0" marB="0" anchor="ctr"/>
                </a:tc>
              </a:tr>
              <a:tr h="20285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Arial" pitchFamily="34" charset="0"/>
                          <a:cs typeface="Arial" pitchFamily="34" charset="0"/>
                        </a:rPr>
                        <a:t>Varese</a:t>
                      </a:r>
                      <a:endParaRPr lang="it-IT" sz="110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665" marR="3366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97840" algn="dec"/>
                        </a:tabLst>
                      </a:pPr>
                      <a:r>
                        <a:rPr lang="it-IT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90,9</a:t>
                      </a:r>
                      <a:endParaRPr lang="it-IT" sz="1100" dirty="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665" marR="33665" marT="0" marB="0" anchor="ctr"/>
                </a:tc>
              </a:tr>
              <a:tr h="20285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Arial" pitchFamily="34" charset="0"/>
                          <a:cs typeface="Arial" pitchFamily="34" charset="0"/>
                        </a:rPr>
                        <a:t>Firenze</a:t>
                      </a:r>
                      <a:endParaRPr lang="it-IT" sz="110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665" marR="3366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97840" algn="dec"/>
                        </a:tabLst>
                      </a:pPr>
                      <a:r>
                        <a:rPr lang="it-IT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88,8</a:t>
                      </a:r>
                      <a:endParaRPr lang="it-IT" sz="1100" dirty="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665" marR="33665" marT="0" marB="0" anchor="ctr"/>
                </a:tc>
              </a:tr>
              <a:tr h="20285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Arial" pitchFamily="34" charset="0"/>
                          <a:cs typeface="Arial" pitchFamily="34" charset="0"/>
                        </a:rPr>
                        <a:t>Torino</a:t>
                      </a:r>
                      <a:endParaRPr lang="it-IT" sz="110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665" marR="3366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97840" algn="dec"/>
                        </a:tabLst>
                      </a:pPr>
                      <a:r>
                        <a:rPr lang="it-IT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86,9</a:t>
                      </a:r>
                      <a:endParaRPr lang="it-IT" sz="1100" dirty="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665" marR="33665" marT="0" marB="0" anchor="ctr"/>
                </a:tc>
              </a:tr>
              <a:tr h="20285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Arial" pitchFamily="34" charset="0"/>
                          <a:cs typeface="Arial" pitchFamily="34" charset="0"/>
                        </a:rPr>
                        <a:t>Bologna</a:t>
                      </a:r>
                      <a:endParaRPr lang="it-IT" sz="110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665" marR="3366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97840" algn="dec"/>
                        </a:tabLst>
                      </a:pPr>
                      <a:r>
                        <a:rPr lang="it-IT" sz="1100">
                          <a:effectLst/>
                          <a:latin typeface="Arial" pitchFamily="34" charset="0"/>
                          <a:cs typeface="Arial" pitchFamily="34" charset="0"/>
                        </a:rPr>
                        <a:t>86,4</a:t>
                      </a:r>
                      <a:endParaRPr lang="it-IT" sz="110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665" marR="33665" marT="0" marB="0" anchor="ctr"/>
                </a:tc>
              </a:tr>
              <a:tr h="20285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Arial" pitchFamily="34" charset="0"/>
                          <a:cs typeface="Arial" pitchFamily="34" charset="0"/>
                        </a:rPr>
                        <a:t>Verona</a:t>
                      </a:r>
                      <a:endParaRPr lang="it-IT" sz="110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665" marR="3366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97840" algn="dec"/>
                        </a:tabLst>
                      </a:pPr>
                      <a:r>
                        <a:rPr lang="it-IT" sz="1100">
                          <a:effectLst/>
                          <a:latin typeface="Arial" pitchFamily="34" charset="0"/>
                          <a:cs typeface="Arial" pitchFamily="34" charset="0"/>
                        </a:rPr>
                        <a:t>85,9</a:t>
                      </a:r>
                      <a:endParaRPr lang="it-IT" sz="110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665" marR="33665" marT="0" marB="0" anchor="ctr"/>
                </a:tc>
              </a:tr>
              <a:tr h="20285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Arial" pitchFamily="34" charset="0"/>
                          <a:cs typeface="Arial" pitchFamily="34" charset="0"/>
                        </a:rPr>
                        <a:t>Genova</a:t>
                      </a:r>
                      <a:endParaRPr lang="it-IT" sz="110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665" marR="3366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97840" algn="dec"/>
                        </a:tabLst>
                      </a:pPr>
                      <a:r>
                        <a:rPr lang="it-IT" sz="1100">
                          <a:effectLst/>
                          <a:latin typeface="Arial" pitchFamily="34" charset="0"/>
                          <a:cs typeface="Arial" pitchFamily="34" charset="0"/>
                        </a:rPr>
                        <a:t>83,3</a:t>
                      </a:r>
                      <a:endParaRPr lang="it-IT" sz="110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665" marR="33665" marT="0" marB="0" anchor="ctr"/>
                </a:tc>
              </a:tr>
              <a:tr h="20285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Arial" pitchFamily="34" charset="0"/>
                          <a:cs typeface="Arial" pitchFamily="34" charset="0"/>
                        </a:rPr>
                        <a:t>Vicenza</a:t>
                      </a:r>
                      <a:endParaRPr lang="it-IT" sz="110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665" marR="3366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97840" algn="dec"/>
                        </a:tabLst>
                      </a:pPr>
                      <a:r>
                        <a:rPr lang="it-IT" sz="1100">
                          <a:effectLst/>
                          <a:latin typeface="Arial" pitchFamily="34" charset="0"/>
                          <a:cs typeface="Arial" pitchFamily="34" charset="0"/>
                        </a:rPr>
                        <a:t>82,5</a:t>
                      </a:r>
                      <a:endParaRPr lang="it-IT" sz="110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665" marR="33665" marT="0" marB="0" anchor="ctr"/>
                </a:tc>
              </a:tr>
              <a:tr h="20285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Arial" pitchFamily="34" charset="0"/>
                          <a:cs typeface="Arial" pitchFamily="34" charset="0"/>
                        </a:rPr>
                        <a:t>Bergamo</a:t>
                      </a:r>
                      <a:endParaRPr lang="it-IT" sz="110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665" marR="3366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97840" algn="dec"/>
                        </a:tabLst>
                      </a:pPr>
                      <a:r>
                        <a:rPr lang="it-IT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82,0</a:t>
                      </a:r>
                      <a:endParaRPr lang="it-IT" sz="1100" dirty="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665" marR="33665" marT="0" marB="0" anchor="ctr"/>
                </a:tc>
              </a:tr>
              <a:tr h="20285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Arial" pitchFamily="34" charset="0"/>
                          <a:cs typeface="Arial" pitchFamily="34" charset="0"/>
                        </a:rPr>
                        <a:t>Roma</a:t>
                      </a:r>
                      <a:endParaRPr lang="it-IT" sz="110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665" marR="3366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97840" algn="dec"/>
                        </a:tabLst>
                      </a:pPr>
                      <a:r>
                        <a:rPr lang="it-IT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80,6</a:t>
                      </a:r>
                      <a:endParaRPr lang="it-IT" sz="1100" dirty="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665" marR="33665" marT="0" marB="0" anchor="ctr"/>
                </a:tc>
              </a:tr>
              <a:tr h="20285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Arial" pitchFamily="34" charset="0"/>
                          <a:cs typeface="Arial" pitchFamily="34" charset="0"/>
                        </a:rPr>
                        <a:t>Venezia</a:t>
                      </a:r>
                      <a:endParaRPr lang="it-IT" sz="110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665" marR="3366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97840" algn="dec"/>
                        </a:tabLst>
                      </a:pPr>
                      <a:r>
                        <a:rPr lang="it-IT" sz="1100">
                          <a:effectLst/>
                          <a:latin typeface="Arial" pitchFamily="34" charset="0"/>
                          <a:cs typeface="Arial" pitchFamily="34" charset="0"/>
                        </a:rPr>
                        <a:t>77,2</a:t>
                      </a:r>
                      <a:endParaRPr lang="it-IT" sz="110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665" marR="33665" marT="0" marB="0" anchor="ctr"/>
                </a:tc>
              </a:tr>
              <a:tr h="20285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Arial" pitchFamily="34" charset="0"/>
                          <a:cs typeface="Arial" pitchFamily="34" charset="0"/>
                        </a:rPr>
                        <a:t>Brescia</a:t>
                      </a:r>
                      <a:endParaRPr lang="it-IT" sz="110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665" marR="3366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97840" algn="dec"/>
                        </a:tabLst>
                      </a:pPr>
                      <a:r>
                        <a:rPr lang="it-IT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76,6</a:t>
                      </a:r>
                      <a:endParaRPr lang="it-IT" sz="1100" dirty="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665" marR="33665" marT="0" marB="0" anchor="ctr"/>
                </a:tc>
              </a:tr>
              <a:tr h="20285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Arial" pitchFamily="34" charset="0"/>
                          <a:cs typeface="Arial" pitchFamily="34" charset="0"/>
                        </a:rPr>
                        <a:t>Palermo</a:t>
                      </a:r>
                      <a:endParaRPr lang="it-IT" sz="110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665" marR="3366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97840" algn="dec"/>
                        </a:tabLst>
                      </a:pPr>
                      <a:r>
                        <a:rPr lang="it-IT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75,5</a:t>
                      </a:r>
                      <a:endParaRPr lang="it-IT" sz="1100" dirty="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665" marR="33665" marT="0" marB="0" anchor="ctr"/>
                </a:tc>
              </a:tr>
              <a:tr h="20285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Arial" pitchFamily="34" charset="0"/>
                          <a:cs typeface="Arial" pitchFamily="34" charset="0"/>
                        </a:rPr>
                        <a:t>Bari</a:t>
                      </a:r>
                      <a:endParaRPr lang="it-IT" sz="110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665" marR="3366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97840" algn="dec"/>
                        </a:tabLst>
                      </a:pPr>
                      <a:r>
                        <a:rPr lang="it-IT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74,3</a:t>
                      </a:r>
                      <a:endParaRPr lang="it-IT" sz="1100" dirty="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665" marR="33665" marT="0" marB="0" anchor="ctr"/>
                </a:tc>
              </a:tr>
              <a:tr h="20285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Arial" pitchFamily="34" charset="0"/>
                          <a:cs typeface="Arial" pitchFamily="34" charset="0"/>
                        </a:rPr>
                        <a:t>Napoli</a:t>
                      </a:r>
                      <a:endParaRPr lang="it-IT" sz="110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665" marR="3366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97840" algn="dec"/>
                        </a:tabLst>
                      </a:pPr>
                      <a:r>
                        <a:rPr lang="it-IT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73,1</a:t>
                      </a:r>
                      <a:endParaRPr lang="it-IT" sz="1100" dirty="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665" marR="33665" marT="0" marB="0" anchor="ctr"/>
                </a:tc>
              </a:tr>
              <a:tr h="20285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Arial" pitchFamily="34" charset="0"/>
                          <a:cs typeface="Arial" pitchFamily="34" charset="0"/>
                        </a:rPr>
                        <a:t>Treviso</a:t>
                      </a:r>
                      <a:endParaRPr lang="it-IT" sz="110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665" marR="3366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97840" algn="dec"/>
                        </a:tabLst>
                      </a:pPr>
                      <a:r>
                        <a:rPr lang="it-IT" sz="1100">
                          <a:effectLst/>
                          <a:latin typeface="Arial" pitchFamily="34" charset="0"/>
                          <a:cs typeface="Arial" pitchFamily="34" charset="0"/>
                        </a:rPr>
                        <a:t>70,5</a:t>
                      </a:r>
                      <a:endParaRPr lang="it-IT" sz="110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665" marR="33665" marT="0" marB="0" anchor="ctr"/>
                </a:tc>
              </a:tr>
              <a:tr h="20285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Arial" pitchFamily="34" charset="0"/>
                          <a:cs typeface="Arial" pitchFamily="34" charset="0"/>
                        </a:rPr>
                        <a:t>Salerno</a:t>
                      </a:r>
                      <a:endParaRPr lang="it-IT" sz="110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665" marR="3366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97840" algn="dec"/>
                        </a:tabLst>
                      </a:pPr>
                      <a:r>
                        <a:rPr lang="it-IT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69,8</a:t>
                      </a:r>
                      <a:endParaRPr lang="it-IT" sz="1100" dirty="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665" marR="33665" marT="0" marB="0" anchor="ctr"/>
                </a:tc>
              </a:tr>
              <a:tr h="20285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Arial" pitchFamily="34" charset="0"/>
                          <a:cs typeface="Arial" pitchFamily="34" charset="0"/>
                        </a:rPr>
                        <a:t>Catania</a:t>
                      </a:r>
                      <a:endParaRPr lang="it-IT" sz="110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665" marR="3366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97840" algn="dec"/>
                        </a:tabLst>
                      </a:pPr>
                      <a:r>
                        <a:rPr lang="it-IT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68,3</a:t>
                      </a:r>
                      <a:endParaRPr lang="it-IT" sz="1100" dirty="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665" marR="33665" marT="0" marB="0" anchor="ctr"/>
                </a:tc>
              </a:tr>
              <a:tr h="20285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Arial" pitchFamily="34" charset="0"/>
                          <a:cs typeface="Arial" pitchFamily="34" charset="0"/>
                        </a:rPr>
                        <a:t>Caserta</a:t>
                      </a:r>
                      <a:endParaRPr lang="it-IT" sz="110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665" marR="3366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97840" algn="dec"/>
                        </a:tabLst>
                      </a:pPr>
                      <a:r>
                        <a:rPr lang="it-IT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64,0</a:t>
                      </a:r>
                      <a:endParaRPr lang="it-IT" sz="1100" dirty="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665" marR="33665" marT="0" marB="0" anchor="ctr"/>
                </a:tc>
              </a:tr>
              <a:tr h="20285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Lecce</a:t>
                      </a:r>
                      <a:endParaRPr lang="it-IT" sz="1100" dirty="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665" marR="3366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97840" algn="dec"/>
                        </a:tabLst>
                      </a:pPr>
                      <a:r>
                        <a:rPr lang="it-IT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37,7</a:t>
                      </a:r>
                      <a:endParaRPr lang="it-IT" sz="1100" dirty="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665" marR="33665" marT="0" marB="0" anchor="ctr"/>
                </a:tc>
              </a:tr>
            </a:tbl>
          </a:graphicData>
        </a:graphic>
      </p:graphicFrame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665427"/>
            <a:ext cx="2133600" cy="192573"/>
          </a:xfrm>
          <a:prstGeom prst="rect">
            <a:avLst/>
          </a:prstGeom>
        </p:spPr>
        <p:txBody>
          <a:bodyPr/>
          <a:lstStyle>
            <a:lvl1pPr>
              <a:defRPr sz="1000" b="1" i="1">
                <a:solidFill>
                  <a:srgbClr val="002B4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it-IT" dirty="0" smtClean="0"/>
              <a:t>Fondazione </a:t>
            </a:r>
            <a:r>
              <a:rPr lang="it-IT" dirty="0" err="1" smtClean="0"/>
              <a:t>Censis</a:t>
            </a:r>
            <a:endParaRPr lang="it-IT" dirty="0"/>
          </a:p>
        </p:txBody>
      </p:sp>
      <p:pic>
        <p:nvPicPr>
          <p:cNvPr id="5" name="Immagine 4" descr="C:\Users\baldi\AppData\Local\Temp\Temp1_Re Hai qualcosa per me Vorrei mandarlo entro stasera.zip\fig3. prov con elevata presenza di poli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77525"/>
            <a:ext cx="4248472" cy="56640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52095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9"/>
          <p:cNvSpPr>
            <a:spLocks noChangeArrowheads="1"/>
          </p:cNvSpPr>
          <p:nvPr/>
        </p:nvSpPr>
        <p:spPr bwMode="auto">
          <a:xfrm>
            <a:off x="0" y="0"/>
            <a:ext cx="9144000" cy="1044575"/>
          </a:xfrm>
          <a:prstGeom prst="rect">
            <a:avLst/>
          </a:pr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912813" fontAlgn="base">
              <a:spcBef>
                <a:spcPct val="0"/>
              </a:spcBef>
              <a:spcAft>
                <a:spcPct val="0"/>
              </a:spcAft>
            </a:pPr>
            <a:r>
              <a:rPr lang="it-IT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Mappa della </a:t>
            </a:r>
            <a:r>
              <a:rPr lang="it-IT" sz="24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diffusione provinciale </a:t>
            </a:r>
            <a:r>
              <a:rPr lang="it-IT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dei fenomeni demografici</a:t>
            </a:r>
            <a:endParaRPr lang="it-IT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665427"/>
            <a:ext cx="2133600" cy="192573"/>
          </a:xfrm>
          <a:prstGeom prst="rect">
            <a:avLst/>
          </a:prstGeom>
        </p:spPr>
        <p:txBody>
          <a:bodyPr/>
          <a:lstStyle>
            <a:lvl1pPr>
              <a:defRPr sz="1000" b="1" i="1">
                <a:solidFill>
                  <a:srgbClr val="002B4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it-IT" dirty="0" smtClean="0"/>
              <a:t>Fondazione </a:t>
            </a:r>
            <a:r>
              <a:rPr lang="it-IT" dirty="0" err="1" smtClean="0"/>
              <a:t>Censis</a:t>
            </a:r>
            <a:endParaRPr lang="it-IT" dirty="0"/>
          </a:p>
        </p:txBody>
      </p:sp>
      <p:sp>
        <p:nvSpPr>
          <p:cNvPr id="3" name="AutoShape 2" descr="https://mail.censis.it/service/home/~/indicatore%20di%20sintesi%20demo%20e%20territorio2.jpg?auth=co&amp;loc=it&amp;id=83765&amp;part=2"/>
          <p:cNvSpPr>
            <a:spLocks noChangeAspect="1" noChangeArrowheads="1"/>
          </p:cNvSpPr>
          <p:nvPr/>
        </p:nvSpPr>
        <p:spPr bwMode="auto">
          <a:xfrm>
            <a:off x="155575" y="-4137025"/>
            <a:ext cx="5905500" cy="862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3728" y="1268760"/>
            <a:ext cx="4366190" cy="5400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9206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9"/>
          <p:cNvSpPr>
            <a:spLocks noChangeArrowheads="1"/>
          </p:cNvSpPr>
          <p:nvPr/>
        </p:nvSpPr>
        <p:spPr bwMode="auto">
          <a:xfrm>
            <a:off x="0" y="0"/>
            <a:ext cx="9144000" cy="1044575"/>
          </a:xfrm>
          <a:prstGeom prst="rect">
            <a:avLst/>
          </a:pr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912813" fontAlgn="base">
              <a:spcBef>
                <a:spcPct val="0"/>
              </a:spcBef>
              <a:spcAft>
                <a:spcPct val="0"/>
              </a:spcAft>
            </a:pPr>
            <a:r>
              <a:rPr lang="it-IT" sz="2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Serve un governo di livello provinciale per </a:t>
            </a:r>
          </a:p>
          <a:p>
            <a:pPr algn="ctr" defTabSz="912813" fontAlgn="base">
              <a:spcBef>
                <a:spcPct val="0"/>
              </a:spcBef>
              <a:spcAft>
                <a:spcPct val="0"/>
              </a:spcAft>
            </a:pPr>
            <a:r>
              <a:rPr lang="it-IT" sz="2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le funzioni di area vasta</a:t>
            </a:r>
            <a:endParaRPr lang="it-IT" sz="28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467544" y="1502688"/>
            <a:ext cx="80648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latin typeface="Arial" pitchFamily="34" charset="0"/>
                <a:cs typeface="Arial" pitchFamily="34" charset="0"/>
              </a:rPr>
              <a:t>Il pendolarismo per studio e lavoro, la promozione dei territori, il sostegno alle economie </a:t>
            </a:r>
            <a:r>
              <a:rPr lang="it-IT" sz="2400" b="1" dirty="0" smtClean="0">
                <a:latin typeface="Arial" pitchFamily="34" charset="0"/>
                <a:cs typeface="Arial" pitchFamily="34" charset="0"/>
              </a:rPr>
              <a:t>locali, </a:t>
            </a:r>
            <a:r>
              <a:rPr lang="it-IT" sz="2400" b="1" dirty="0">
                <a:latin typeface="Arial" pitchFamily="34" charset="0"/>
                <a:cs typeface="Arial" pitchFamily="34" charset="0"/>
              </a:rPr>
              <a:t>vanno organizzati a livello provinciale.</a:t>
            </a:r>
          </a:p>
          <a:p>
            <a:endParaRPr lang="it-IT" sz="2400" b="1" dirty="0">
              <a:latin typeface="Arial" pitchFamily="34" charset="0"/>
              <a:cs typeface="Arial" pitchFamily="34" charset="0"/>
            </a:endParaRPr>
          </a:p>
          <a:p>
            <a:r>
              <a:rPr lang="it-IT" sz="2400" b="1" dirty="0">
                <a:latin typeface="Arial" pitchFamily="34" charset="0"/>
                <a:cs typeface="Arial" pitchFamily="34" charset="0"/>
              </a:rPr>
              <a:t>Si organizzano infatti alla dimensione provinciale:</a:t>
            </a:r>
          </a:p>
          <a:p>
            <a:endParaRPr lang="it-IT" sz="2400" b="1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it-IT" sz="2400" b="1" dirty="0">
                <a:latin typeface="Arial" pitchFamily="34" charset="0"/>
                <a:cs typeface="Arial" pitchFamily="34" charset="0"/>
              </a:rPr>
              <a:t>I Sistemi Locali del Lavoro (SLL)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t-IT" sz="2400" b="1" dirty="0">
                <a:latin typeface="Arial" pitchFamily="34" charset="0"/>
                <a:cs typeface="Arial" pitchFamily="34" charset="0"/>
              </a:rPr>
              <a:t>I distretti </a:t>
            </a:r>
            <a:r>
              <a:rPr lang="it-IT" sz="2400" b="1" dirty="0" smtClean="0">
                <a:latin typeface="Arial" pitchFamily="34" charset="0"/>
                <a:cs typeface="Arial" pitchFamily="34" charset="0"/>
              </a:rPr>
              <a:t>produttivi </a:t>
            </a:r>
            <a:endParaRPr lang="it-IT" sz="2400" b="1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it-IT" sz="2400" b="1" dirty="0">
                <a:latin typeface="Arial" pitchFamily="34" charset="0"/>
                <a:cs typeface="Arial" pitchFamily="34" charset="0"/>
              </a:rPr>
              <a:t>Le aree a più forte capacità attrattiva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665427"/>
            <a:ext cx="2133600" cy="192573"/>
          </a:xfrm>
          <a:prstGeom prst="rect">
            <a:avLst/>
          </a:prstGeom>
        </p:spPr>
        <p:txBody>
          <a:bodyPr/>
          <a:lstStyle>
            <a:lvl1pPr>
              <a:defRPr sz="1000" b="1" i="1">
                <a:solidFill>
                  <a:srgbClr val="002B4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it-IT" dirty="0" smtClean="0"/>
              <a:t>Fondazione </a:t>
            </a:r>
            <a:r>
              <a:rPr lang="it-IT" dirty="0" err="1" smtClean="0"/>
              <a:t>Censis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96797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9"/>
          <p:cNvSpPr>
            <a:spLocks noChangeArrowheads="1"/>
          </p:cNvSpPr>
          <p:nvPr/>
        </p:nvSpPr>
        <p:spPr bwMode="auto">
          <a:xfrm>
            <a:off x="0" y="0"/>
            <a:ext cx="9144000" cy="1044575"/>
          </a:xfrm>
          <a:prstGeom prst="rect">
            <a:avLst/>
          </a:pr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just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tabLst>
                <a:tab pos="498475" algn="dec"/>
              </a:tabLst>
            </a:pPr>
            <a:r>
              <a:rPr lang="it-IT" sz="1000" b="1" dirty="0">
                <a:solidFill>
                  <a:srgbClr val="00000A"/>
                </a:solidFill>
                <a:latin typeface="Times"/>
                <a:ea typeface="Times New Roman"/>
                <a:cs typeface="Times New Roman"/>
              </a:rPr>
              <a:t> </a:t>
            </a:r>
            <a:r>
              <a:rPr lang="it-IT" sz="2300" b="1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Sistemi locali del lavoro per numero di province interessate</a:t>
            </a:r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69267193"/>
              </p:ext>
            </p:extLst>
          </p:nvPr>
        </p:nvGraphicFramePr>
        <p:xfrm>
          <a:off x="107503" y="1447933"/>
          <a:ext cx="5040560" cy="3925282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368153"/>
                <a:gridCol w="648072"/>
                <a:gridCol w="864096"/>
                <a:gridCol w="144016"/>
                <a:gridCol w="1340169"/>
                <a:gridCol w="676054"/>
              </a:tblGrid>
              <a:tr h="8456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it-IT" sz="1800" dirty="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N° </a:t>
                      </a:r>
                      <a:r>
                        <a:rPr lang="it-IT" sz="18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Sll</a:t>
                      </a:r>
                      <a:endParaRPr lang="it-IT" sz="1800" dirty="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it-IT" sz="1800" dirty="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Popolazione residente</a:t>
                      </a:r>
                      <a:endParaRPr lang="it-IT" sz="1800" dirty="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4228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it-IT" sz="180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Arial" pitchFamily="34" charset="0"/>
                          <a:cs typeface="Arial" pitchFamily="34" charset="0"/>
                        </a:rPr>
                        <a:t>v.a.</a:t>
                      </a:r>
                      <a:endParaRPr lang="it-IT" sz="180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lang="it-IT" sz="1800" dirty="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it-IT" sz="1800" dirty="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v.a.</a:t>
                      </a:r>
                      <a:endParaRPr lang="it-IT" sz="1800" dirty="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lang="it-IT" sz="180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84565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Una provincia</a:t>
                      </a:r>
                      <a:endParaRPr lang="it-IT" sz="1800" dirty="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52095" algn="dec"/>
                        </a:tabLst>
                      </a:pPr>
                      <a:r>
                        <a:rPr lang="it-IT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519</a:t>
                      </a:r>
                      <a:endParaRPr lang="it-IT" sz="1800" dirty="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r>
                        <a:rPr lang="it-IT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75,7</a:t>
                      </a:r>
                      <a:endParaRPr lang="it-IT" sz="1800" dirty="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it-IT" sz="1800" dirty="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770890" algn="dec"/>
                        </a:tabLst>
                      </a:pPr>
                      <a:r>
                        <a:rPr lang="it-IT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34.618.451</a:t>
                      </a:r>
                      <a:endParaRPr lang="it-IT" sz="1800" dirty="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16865" algn="dec"/>
                        </a:tabLst>
                      </a:pPr>
                      <a:r>
                        <a:rPr lang="it-IT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58,0</a:t>
                      </a:r>
                      <a:endParaRPr lang="it-IT" sz="1800" dirty="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45278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Arial" pitchFamily="34" charset="0"/>
                          <a:cs typeface="Arial" pitchFamily="34" charset="0"/>
                        </a:rPr>
                        <a:t>2 province</a:t>
                      </a:r>
                      <a:endParaRPr lang="it-IT" sz="180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52095" algn="dec"/>
                        </a:tabLst>
                      </a:pPr>
                      <a:r>
                        <a:rPr lang="it-IT" sz="1800">
                          <a:effectLst/>
                          <a:latin typeface="Arial" pitchFamily="34" charset="0"/>
                          <a:cs typeface="Arial" pitchFamily="34" charset="0"/>
                        </a:rPr>
                        <a:t>149</a:t>
                      </a:r>
                      <a:endParaRPr lang="it-IT" sz="180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r>
                        <a:rPr lang="it-IT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21,7</a:t>
                      </a:r>
                      <a:endParaRPr lang="it-IT" sz="1800" dirty="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it-IT" sz="1800" dirty="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770890" algn="dec"/>
                        </a:tabLst>
                      </a:pPr>
                      <a:r>
                        <a:rPr lang="it-IT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18.448.947</a:t>
                      </a:r>
                      <a:endParaRPr lang="it-IT" sz="1800" dirty="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16865" algn="dec"/>
                        </a:tabLst>
                      </a:pPr>
                      <a:r>
                        <a:rPr lang="it-IT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30,9</a:t>
                      </a:r>
                      <a:endParaRPr lang="it-IT" sz="1800" dirty="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45278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Arial" pitchFamily="34" charset="0"/>
                          <a:cs typeface="Arial" pitchFamily="34" charset="0"/>
                        </a:rPr>
                        <a:t>3 province</a:t>
                      </a:r>
                      <a:endParaRPr lang="it-IT" sz="180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52095" algn="dec"/>
                        </a:tabLst>
                      </a:pPr>
                      <a:r>
                        <a:rPr lang="it-IT" sz="1800">
                          <a:effectLst/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  <a:endParaRPr lang="it-IT" sz="180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r>
                        <a:rPr lang="it-IT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2,5</a:t>
                      </a:r>
                      <a:endParaRPr lang="it-IT" sz="1800" dirty="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it-IT" sz="180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770890" algn="dec"/>
                        </a:tabLst>
                      </a:pPr>
                      <a:r>
                        <a:rPr lang="it-IT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6.326.211</a:t>
                      </a:r>
                      <a:endParaRPr lang="it-IT" sz="1800" dirty="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16865" algn="dec"/>
                        </a:tabLst>
                      </a:pPr>
                      <a:r>
                        <a:rPr lang="it-IT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10,6</a:t>
                      </a:r>
                      <a:endParaRPr lang="it-IT" sz="1800" dirty="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45278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Arial" pitchFamily="34" charset="0"/>
                          <a:cs typeface="Arial" pitchFamily="34" charset="0"/>
                        </a:rPr>
                        <a:t>4 province</a:t>
                      </a:r>
                      <a:endParaRPr lang="it-IT" sz="180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52095" algn="dec"/>
                        </a:tabLst>
                      </a:pPr>
                      <a:r>
                        <a:rPr lang="it-IT" sz="180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t-IT" sz="180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r>
                        <a:rPr lang="it-IT" sz="1800">
                          <a:effectLst/>
                          <a:latin typeface="Arial" pitchFamily="34" charset="0"/>
                          <a:cs typeface="Arial" pitchFamily="34" charset="0"/>
                        </a:rPr>
                        <a:t>0,1</a:t>
                      </a:r>
                      <a:endParaRPr lang="it-IT" sz="180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it-IT" sz="180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770890" algn="dec"/>
                        </a:tabLst>
                      </a:pPr>
                      <a:r>
                        <a:rPr lang="it-IT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291.618</a:t>
                      </a:r>
                      <a:endParaRPr lang="it-IT" sz="1800" dirty="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16865" algn="dec"/>
                        </a:tabLst>
                      </a:pPr>
                      <a:r>
                        <a:rPr lang="it-IT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0,5</a:t>
                      </a:r>
                      <a:endParaRPr lang="it-IT" sz="1800" dirty="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45278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Arial" pitchFamily="34" charset="0"/>
                          <a:cs typeface="Arial" pitchFamily="34" charset="0"/>
                        </a:rPr>
                        <a:t>Totale</a:t>
                      </a:r>
                      <a:endParaRPr lang="it-IT" sz="180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52095" algn="dec"/>
                        </a:tabLst>
                      </a:pPr>
                      <a:r>
                        <a:rPr lang="it-IT" sz="18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686</a:t>
                      </a:r>
                      <a:endParaRPr lang="it-IT" sz="1800" b="1" dirty="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46380" algn="dec"/>
                        </a:tabLst>
                      </a:pPr>
                      <a:r>
                        <a:rPr lang="it-IT" sz="18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100,0</a:t>
                      </a:r>
                      <a:endParaRPr lang="it-IT" sz="1800" b="1" dirty="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800" b="1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it-IT" sz="1800" b="1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770890" algn="dec"/>
                        </a:tabLst>
                      </a:pPr>
                      <a:r>
                        <a:rPr lang="it-IT" sz="18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59.685.227</a:t>
                      </a:r>
                      <a:endParaRPr lang="it-IT" sz="1800" b="1" dirty="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16865" algn="dec"/>
                        </a:tabLst>
                      </a:pPr>
                      <a:r>
                        <a:rPr lang="it-IT" sz="18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100,0</a:t>
                      </a:r>
                      <a:endParaRPr lang="it-IT" sz="1800" b="1" dirty="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1196752"/>
            <a:ext cx="3781075" cy="5517232"/>
          </a:xfrm>
          <a:prstGeom prst="rect">
            <a:avLst/>
          </a:prstGeom>
        </p:spPr>
      </p:pic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665427"/>
            <a:ext cx="2133600" cy="192573"/>
          </a:xfrm>
          <a:prstGeom prst="rect">
            <a:avLst/>
          </a:prstGeom>
        </p:spPr>
        <p:txBody>
          <a:bodyPr/>
          <a:lstStyle>
            <a:lvl1pPr>
              <a:defRPr sz="1000" b="1" i="1">
                <a:solidFill>
                  <a:srgbClr val="002B4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it-IT" dirty="0" smtClean="0"/>
              <a:t>Fondazione </a:t>
            </a:r>
            <a:r>
              <a:rPr lang="it-IT" dirty="0" err="1" smtClean="0"/>
              <a:t>Censis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46188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9"/>
          <p:cNvSpPr>
            <a:spLocks noChangeArrowheads="1"/>
          </p:cNvSpPr>
          <p:nvPr/>
        </p:nvSpPr>
        <p:spPr bwMode="auto">
          <a:xfrm>
            <a:off x="0" y="0"/>
            <a:ext cx="9144000" cy="1044575"/>
          </a:xfrm>
          <a:prstGeom prst="rect">
            <a:avLst/>
          </a:pr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46063" algn="dec"/>
              </a:tabLst>
            </a:pPr>
            <a:r>
              <a:rPr lang="it-IT" sz="2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Distretti </a:t>
            </a:r>
            <a:r>
              <a:rPr lang="it-IT" sz="28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industriali per numero di </a:t>
            </a:r>
            <a:endParaRPr lang="it-IT" sz="2800" b="1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46063" algn="dec"/>
              </a:tabLst>
            </a:pPr>
            <a:r>
              <a:rPr lang="it-IT" sz="2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province </a:t>
            </a:r>
            <a:r>
              <a:rPr lang="it-IT" sz="28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interessate</a:t>
            </a:r>
          </a:p>
        </p:txBody>
      </p:sp>
      <p:sp>
        <p:nvSpPr>
          <p:cNvPr id="2" name="AutoShape 2" descr="https://mail.censis.it/service/home/~/distretti%20industriali.jpg?auth=co&amp;loc=it&amp;id=81910&amp;part=2"/>
          <p:cNvSpPr>
            <a:spLocks noChangeAspect="1" noChangeArrowheads="1"/>
          </p:cNvSpPr>
          <p:nvPr/>
        </p:nvSpPr>
        <p:spPr bwMode="auto">
          <a:xfrm>
            <a:off x="0" y="-4137025"/>
            <a:ext cx="5905500" cy="862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" name="AutoShape 4" descr="https://mail.censis.it/service/home/~/distretti%20industriali.jpg?auth=co&amp;loc=it&amp;id=81910&amp;part=2"/>
          <p:cNvSpPr>
            <a:spLocks noChangeAspect="1" noChangeArrowheads="1"/>
          </p:cNvSpPr>
          <p:nvPr/>
        </p:nvSpPr>
        <p:spPr bwMode="auto">
          <a:xfrm>
            <a:off x="307975" y="-3984625"/>
            <a:ext cx="5905500" cy="862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1044575"/>
            <a:ext cx="4298116" cy="5696793"/>
          </a:xfrm>
          <a:prstGeom prst="rect">
            <a:avLst/>
          </a:prstGeom>
        </p:spPr>
      </p:pic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51917548"/>
              </p:ext>
            </p:extLst>
          </p:nvPr>
        </p:nvGraphicFramePr>
        <p:xfrm>
          <a:off x="276627" y="1628800"/>
          <a:ext cx="4408041" cy="3816426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793859"/>
                <a:gridCol w="713144"/>
                <a:gridCol w="901038"/>
              </a:tblGrid>
              <a:tr h="14942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kern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Distretti industriali per provincia </a:t>
                      </a:r>
                    </a:p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16865" algn="dec"/>
                        </a:tabLst>
                      </a:pPr>
                      <a:endParaRPr lang="it-IT" sz="2000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16865" algn="dec"/>
                        </a:tabLst>
                        <a:defRPr/>
                      </a:pPr>
                      <a:r>
                        <a:rPr lang="it-IT" sz="2000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it-IT" sz="2000" kern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v.a.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16865" algn="dec"/>
                        </a:tabLst>
                      </a:pPr>
                      <a:endParaRPr lang="it-IT" sz="2000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16865" algn="dec"/>
                        </a:tabLst>
                        <a:defRPr/>
                      </a:pPr>
                      <a:r>
                        <a:rPr lang="it-IT" sz="2000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it-IT" sz="2000" kern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16865" algn="dec"/>
                        </a:tabLst>
                      </a:pPr>
                      <a:endParaRPr lang="it-IT" sz="2000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464433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16865" algn="dec"/>
                        </a:tabLst>
                      </a:pPr>
                      <a:r>
                        <a:rPr lang="it-IT" sz="2000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Una provincia</a:t>
                      </a:r>
                      <a:endParaRPr lang="it-IT" sz="2000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16865" algn="dec"/>
                        </a:tabLst>
                      </a:pPr>
                      <a:r>
                        <a:rPr lang="it-IT" sz="2000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36</a:t>
                      </a:r>
                      <a:endParaRPr lang="it-IT" sz="2000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16865" algn="dec"/>
                        </a:tabLst>
                      </a:pPr>
                      <a:r>
                        <a:rPr lang="it-IT" sz="2000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64,3</a:t>
                      </a:r>
                      <a:endParaRPr lang="it-IT" sz="2000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464433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16865" algn="dec"/>
                        </a:tabLst>
                      </a:pPr>
                      <a:r>
                        <a:rPr lang="it-IT" sz="2000" kern="1200">
                          <a:effectLst/>
                          <a:latin typeface="Arial" pitchFamily="34" charset="0"/>
                          <a:cs typeface="Arial" pitchFamily="34" charset="0"/>
                        </a:rPr>
                        <a:t>2 province</a:t>
                      </a:r>
                      <a:endParaRPr lang="it-IT" sz="2000" kern="12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16865" algn="dec"/>
                        </a:tabLst>
                      </a:pPr>
                      <a:r>
                        <a:rPr lang="it-IT" sz="2000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it-IT" sz="2000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16865" algn="dec"/>
                        </a:tabLst>
                      </a:pPr>
                      <a:r>
                        <a:rPr lang="it-IT" sz="2000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25,0</a:t>
                      </a:r>
                      <a:endParaRPr lang="it-IT" sz="2000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464433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16865" algn="dec"/>
                        </a:tabLst>
                      </a:pPr>
                      <a:r>
                        <a:rPr lang="it-IT" sz="2000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 province</a:t>
                      </a:r>
                      <a:endParaRPr lang="it-IT" sz="2000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16865" algn="dec"/>
                        </a:tabLst>
                      </a:pPr>
                      <a:r>
                        <a:rPr lang="it-IT" sz="2000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it-IT" sz="2000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16865" algn="dec"/>
                        </a:tabLst>
                      </a:pPr>
                      <a:r>
                        <a:rPr lang="it-IT" sz="2000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8,9</a:t>
                      </a:r>
                      <a:endParaRPr lang="it-IT" sz="2000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464433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16865" algn="dec"/>
                        </a:tabLst>
                      </a:pPr>
                      <a:r>
                        <a:rPr lang="it-IT" sz="2000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 province</a:t>
                      </a:r>
                      <a:endParaRPr lang="it-IT" sz="2000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16865" algn="dec"/>
                        </a:tabLst>
                      </a:pPr>
                      <a:r>
                        <a:rPr lang="it-IT" sz="2000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t-IT" sz="2000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16865" algn="dec"/>
                        </a:tabLst>
                      </a:pPr>
                      <a:r>
                        <a:rPr lang="it-IT" sz="2000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1,8</a:t>
                      </a:r>
                      <a:endParaRPr lang="it-IT" sz="2000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464433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16865" algn="dec"/>
                        </a:tabLst>
                      </a:pPr>
                      <a:r>
                        <a:rPr lang="it-IT" sz="2000" kern="1200">
                          <a:effectLst/>
                          <a:latin typeface="Arial" pitchFamily="34" charset="0"/>
                          <a:cs typeface="Arial" pitchFamily="34" charset="0"/>
                        </a:rPr>
                        <a:t>Totale</a:t>
                      </a:r>
                      <a:endParaRPr lang="it-IT" sz="2000" kern="12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16865" algn="dec"/>
                        </a:tabLst>
                      </a:pPr>
                      <a:r>
                        <a:rPr lang="it-IT" sz="2000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56</a:t>
                      </a:r>
                      <a:endParaRPr lang="it-IT" sz="2000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16865" algn="dec"/>
                        </a:tabLst>
                      </a:pPr>
                      <a:r>
                        <a:rPr lang="it-IT" sz="2000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100,0</a:t>
                      </a:r>
                      <a:endParaRPr lang="it-IT" sz="2000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665427"/>
            <a:ext cx="2133600" cy="192573"/>
          </a:xfrm>
          <a:prstGeom prst="rect">
            <a:avLst/>
          </a:prstGeom>
        </p:spPr>
        <p:txBody>
          <a:bodyPr/>
          <a:lstStyle>
            <a:lvl1pPr>
              <a:defRPr sz="1000" b="1" i="1">
                <a:solidFill>
                  <a:srgbClr val="002B4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it-IT" dirty="0" smtClean="0"/>
              <a:t>Fondazione </a:t>
            </a:r>
            <a:r>
              <a:rPr lang="it-IT" dirty="0" err="1" smtClean="0"/>
              <a:t>Censis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22318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9"/>
          <p:cNvSpPr>
            <a:spLocks noChangeArrowheads="1"/>
          </p:cNvSpPr>
          <p:nvPr/>
        </p:nvSpPr>
        <p:spPr bwMode="auto">
          <a:xfrm>
            <a:off x="0" y="0"/>
            <a:ext cx="9144000" cy="1044575"/>
          </a:xfrm>
          <a:prstGeom prst="rect">
            <a:avLst/>
          </a:pr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912813" fontAlgn="base">
              <a:spcBef>
                <a:spcPct val="0"/>
              </a:spcBef>
              <a:spcAft>
                <a:spcPct val="0"/>
              </a:spcAft>
            </a:pPr>
            <a:r>
              <a:rPr lang="it-IT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La gestione degli edifici per le scuole superiori</a:t>
            </a:r>
            <a:endParaRPr lang="it-IT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665427"/>
            <a:ext cx="2133600" cy="192573"/>
          </a:xfrm>
          <a:prstGeom prst="rect">
            <a:avLst/>
          </a:prstGeom>
        </p:spPr>
        <p:txBody>
          <a:bodyPr/>
          <a:lstStyle>
            <a:lvl1pPr>
              <a:defRPr sz="1000" b="1" i="1">
                <a:solidFill>
                  <a:srgbClr val="002B4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it-IT" dirty="0" smtClean="0"/>
              <a:t>Fondazione </a:t>
            </a:r>
            <a:r>
              <a:rPr lang="it-IT" dirty="0" err="1" smtClean="0"/>
              <a:t>Censis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755576" y="1196752"/>
            <a:ext cx="748883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b="1" dirty="0">
                <a:latin typeface="Arial" pitchFamily="34" charset="0"/>
                <a:cs typeface="Arial" pitchFamily="34" charset="0"/>
              </a:rPr>
              <a:t>Solo il 18,3% dei comuni italiani ha sul suo territorio almeno una delle 7.036 scuole superiori (ubicate in circa 5000 edifici scolastici). </a:t>
            </a:r>
            <a:endParaRPr lang="it-IT" sz="20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it-IT" sz="2000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it-IT" sz="2000" b="1" dirty="0" smtClean="0">
                <a:latin typeface="Arial" pitchFamily="34" charset="0"/>
                <a:cs typeface="Arial" pitchFamily="34" charset="0"/>
              </a:rPr>
              <a:t>Trasferire </a:t>
            </a:r>
            <a:r>
              <a:rPr lang="it-IT" sz="2000" b="1" dirty="0">
                <a:latin typeface="Arial" pitchFamily="34" charset="0"/>
                <a:cs typeface="Arial" pitchFamily="34" charset="0"/>
              </a:rPr>
              <a:t>le competenze ai comuni </a:t>
            </a:r>
            <a:r>
              <a:rPr lang="it-IT" sz="2000" b="1" dirty="0" smtClean="0">
                <a:latin typeface="Arial" pitchFamily="34" charset="0"/>
                <a:cs typeface="Arial" pitchFamily="34" charset="0"/>
              </a:rPr>
              <a:t>vuol dire moltiplicare i </a:t>
            </a:r>
            <a:r>
              <a:rPr lang="it-IT" sz="2000" b="1" dirty="0">
                <a:latin typeface="Arial" pitchFamily="34" charset="0"/>
                <a:cs typeface="Arial" pitchFamily="34" charset="0"/>
              </a:rPr>
              <a:t>soggetti di gestione: da 107 province che si occupano degli edifici ospitanti </a:t>
            </a:r>
            <a:r>
              <a:rPr lang="it-IT" sz="2000" b="1" dirty="0" smtClean="0">
                <a:latin typeface="Arial" pitchFamily="34" charset="0"/>
                <a:cs typeface="Arial" pitchFamily="34" charset="0"/>
              </a:rPr>
              <a:t>le 7.036 </a:t>
            </a:r>
            <a:r>
              <a:rPr lang="it-IT" sz="2000" b="1" dirty="0">
                <a:latin typeface="Arial" pitchFamily="34" charset="0"/>
                <a:cs typeface="Arial" pitchFamily="34" charset="0"/>
              </a:rPr>
              <a:t>scuole superiori (65 scuole per provincia) si passerebbe a 1.484 comuni che intervengono nella gestione di 4,7 scuole in media ciascuno </a:t>
            </a:r>
          </a:p>
          <a:p>
            <a:pPr algn="just"/>
            <a:endParaRPr lang="it-IT" sz="2000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it-IT" sz="2000" b="1" dirty="0">
                <a:latin typeface="Arial" pitchFamily="34" charset="0"/>
                <a:cs typeface="Arial" pitchFamily="34" charset="0"/>
              </a:rPr>
              <a:t>Ogni comune sede di edifici scolastici superiori dovrebbe costruire accordi gestionali con tutti i comuni (in media circa 10) che ad esso si riferiscono per l’accesso dei propri studenti alla scuola superiore</a:t>
            </a:r>
            <a:r>
              <a:rPr lang="it-IT" dirty="0" smtClean="0"/>
              <a:t>.</a:t>
            </a:r>
            <a:r>
              <a:rPr lang="it-I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5561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148</TotalTime>
  <Words>956</Words>
  <Application>Microsoft Office PowerPoint</Application>
  <PresentationFormat>Presentazione su schermo (4:3)</PresentationFormat>
  <Paragraphs>512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3" baseType="lpstr">
      <vt:lpstr>NewsPrint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Sabrina Pusceddu</dc:creator>
  <cp:lastModifiedBy> </cp:lastModifiedBy>
  <cp:revision>9</cp:revision>
  <dcterms:created xsi:type="dcterms:W3CDTF">2013-10-31T13:56:40Z</dcterms:created>
  <dcterms:modified xsi:type="dcterms:W3CDTF">2013-11-06T11:52:00Z</dcterms:modified>
</cp:coreProperties>
</file>